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84" r:id="rId1"/>
  </p:sldMasterIdLst>
  <p:notesMasterIdLst>
    <p:notesMasterId r:id="rId19"/>
  </p:notesMasterIdLst>
  <p:sldIdLst>
    <p:sldId id="265" r:id="rId2"/>
    <p:sldId id="280" r:id="rId3"/>
    <p:sldId id="278" r:id="rId4"/>
    <p:sldId id="274" r:id="rId5"/>
    <p:sldId id="271" r:id="rId6"/>
    <p:sldId id="270" r:id="rId7"/>
    <p:sldId id="273" r:id="rId8"/>
    <p:sldId id="272" r:id="rId9"/>
    <p:sldId id="279" r:id="rId10"/>
    <p:sldId id="264" r:id="rId11"/>
    <p:sldId id="266" r:id="rId12"/>
    <p:sldId id="282" r:id="rId13"/>
    <p:sldId id="268" r:id="rId14"/>
    <p:sldId id="277" r:id="rId15"/>
    <p:sldId id="267" r:id="rId16"/>
    <p:sldId id="276" r:id="rId17"/>
    <p:sldId id="28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EF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387" autoAdjust="0"/>
  </p:normalViewPr>
  <p:slideViewPr>
    <p:cSldViewPr snapToGrid="0">
      <p:cViewPr varScale="1">
        <p:scale>
          <a:sx n="89" d="100"/>
          <a:sy n="89" d="100"/>
        </p:scale>
        <p:origin x="143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341545-1B27-407F-8776-80232A4D3996}" type="datetimeFigureOut">
              <a:rPr lang="en-US" smtClean="0"/>
              <a:t>3/4/2024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38D863-7D7A-4264-9953-49623247F071}" type="slidenum">
              <a:rPr lang="en-US" smtClean="0"/>
              <a:t>‹#›</a:t>
            </a:fld>
            <a:endParaRPr lang="en-US"/>
          </a:p>
        </p:txBody>
      </p:sp>
    </p:spTree>
    <p:extLst>
      <p:ext uri="{BB962C8B-B14F-4D97-AF65-F5344CB8AC3E}">
        <p14:creationId xmlns:p14="http://schemas.microsoft.com/office/powerpoint/2010/main" val="3358359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Title Slide: This is my capstone analysis. It is a comparison of Overdose Trends between country and state level</a:t>
            </a: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1</a:t>
            </a:fld>
            <a:endParaRPr lang="en-US"/>
          </a:p>
        </p:txBody>
      </p:sp>
    </p:spTree>
    <p:extLst>
      <p:ext uri="{BB962C8B-B14F-4D97-AF65-F5344CB8AC3E}">
        <p14:creationId xmlns:p14="http://schemas.microsoft.com/office/powerpoint/2010/main" val="32637016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Geographic Patterns for TN: As with the country as a whole, I wonder if within TN were there any regional patterns of overdoses.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80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Much like the country wide data, these overdoses are population related and there was not any significant difference across the datasets provided from the state website</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10</a:t>
            </a:fld>
            <a:endParaRPr lang="en-US"/>
          </a:p>
        </p:txBody>
      </p:sp>
    </p:spTree>
    <p:extLst>
      <p:ext uri="{BB962C8B-B14F-4D97-AF65-F5344CB8AC3E}">
        <p14:creationId xmlns:p14="http://schemas.microsoft.com/office/powerpoint/2010/main" val="17425455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Metro Number Reports: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Areas of high fatalities were areas of high populations, large cities like Nashville and Memphis showed the highest amount of overdoses. As population of metro areas decreased, so did the rate of overdose deaths.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80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 This also reflects what was seen with New York where New York City reported higher numbers than the state at large. Metro areas in Tennessee tended to report higher numbers, though by a smaller margin than the New York example.</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11</a:t>
            </a:fld>
            <a:endParaRPr lang="en-US"/>
          </a:p>
        </p:txBody>
      </p:sp>
    </p:spTree>
    <p:extLst>
      <p:ext uri="{BB962C8B-B14F-4D97-AF65-F5344CB8AC3E}">
        <p14:creationId xmlns:p14="http://schemas.microsoft.com/office/powerpoint/2010/main" val="2263052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800"/>
              </a:spcAft>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Drug Occurrence in Fatalities: So how did Tennessee as a state compare to the country as a whole? </a:t>
            </a:r>
          </a:p>
          <a:p>
            <a:r>
              <a:rPr lang="en-US" sz="1800" dirty="0">
                <a:effectLst/>
                <a:latin typeface="Aptos" panose="020B0004020202020204" pitchFamily="34" charset="0"/>
                <a:ea typeface="Aptos" panose="020B0004020202020204" pitchFamily="34" charset="0"/>
                <a:cs typeface="Times New Roman" panose="02020603050405020304" pitchFamily="18" charset="0"/>
              </a:rPr>
              <a:t>The trends seen at the country level are very similar as what is seen at a state level. The high opioid presence as well as the beginnings of a decline in heroin abuse around 2019.</a:t>
            </a:r>
          </a:p>
          <a:p>
            <a:r>
              <a:rPr lang="en-US" sz="1800" dirty="0">
                <a:effectLst/>
                <a:latin typeface="Aptos" panose="020B0004020202020204" pitchFamily="34" charset="0"/>
                <a:ea typeface="Aptos" panose="020B0004020202020204" pitchFamily="34" charset="0"/>
                <a:cs typeface="Times New Roman" panose="02020603050405020304" pitchFamily="18" charset="0"/>
              </a:rPr>
              <a:t>There is a difference noted in the representation of stimulants within Tennessee overdoses that is not so reflected in the Country wide data. </a:t>
            </a:r>
          </a:p>
          <a:p>
            <a:r>
              <a:rPr lang="en-US" sz="1800" dirty="0">
                <a:effectLst/>
                <a:latin typeface="Aptos" panose="020B0004020202020204" pitchFamily="34" charset="0"/>
                <a:ea typeface="Aptos" panose="020B0004020202020204" pitchFamily="34" charset="0"/>
                <a:cs typeface="Times New Roman" panose="02020603050405020304" pitchFamily="18" charset="0"/>
              </a:rPr>
              <a:t>--Note the different scales on the graphs. I was looking more at trends here, obviously the scales vary since the United States has a larger population than just Tennessee</a:t>
            </a:r>
          </a:p>
        </p:txBody>
      </p:sp>
      <p:sp>
        <p:nvSpPr>
          <p:cNvPr id="4" name="Slide Number Placeholder 3"/>
          <p:cNvSpPr>
            <a:spLocks noGrp="1"/>
          </p:cNvSpPr>
          <p:nvPr>
            <p:ph type="sldNum" sz="quarter" idx="5"/>
          </p:nvPr>
        </p:nvSpPr>
        <p:spPr/>
        <p:txBody>
          <a:bodyPr/>
          <a:lstStyle/>
          <a:p>
            <a:fld id="{0338D863-7D7A-4264-9953-49623247F071}" type="slidenum">
              <a:rPr lang="en-US" smtClean="0"/>
              <a:t>12</a:t>
            </a:fld>
            <a:endParaRPr lang="en-US"/>
          </a:p>
        </p:txBody>
      </p:sp>
    </p:spTree>
    <p:extLst>
      <p:ext uri="{BB962C8B-B14F-4D97-AF65-F5344CB8AC3E}">
        <p14:creationId xmlns:p14="http://schemas.microsoft.com/office/powerpoint/2010/main" val="37247059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Nonfatal Overdose Care: Investigating nonfatal cases of overdoses really interested me. I usually assumed that overdoses always lead to death. But that is not the case. In some cases, the person makes it to a medical facility and is successfully treated. How are these patients treated?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Over half of the nonfatalities treated were outpatient procedures.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80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Inpatient showed much lower numbers. This indicates that while overdosing is a very serious problem, if one can make it to a medical facility, there are quick solutions that prevent the need for long hospital stays in most cases.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13</a:t>
            </a:fld>
            <a:endParaRPr lang="en-US"/>
          </a:p>
        </p:txBody>
      </p:sp>
    </p:spTree>
    <p:extLst>
      <p:ext uri="{BB962C8B-B14F-4D97-AF65-F5344CB8AC3E}">
        <p14:creationId xmlns:p14="http://schemas.microsoft.com/office/powerpoint/2010/main" val="42232786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Outpatient Drug Occurrence Over Time: In outpatient cases are certain drugs involved more often than others? Do the trends seen in nonfatalities mirror those seen in fatalities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Like the country wide data, opioids have been increasingly more involved in overdoses as time has progressed. Also similarly to country wide data, heroin has been on a decline since around 2020. However the number of nonfatal cases of heroin abuse is higher than fatal cases.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All other classes of drugs remained at fairly low and consistent numbers</a:t>
            </a:r>
          </a:p>
          <a:p>
            <a:pPr marL="457200" marR="0" lvl="1" indent="0">
              <a:lnSpc>
                <a:spcPct val="150000"/>
              </a:lnSpc>
              <a:spcBef>
                <a:spcPts val="0"/>
              </a:spcBef>
              <a:spcAft>
                <a:spcPts val="0"/>
              </a:spcAft>
              <a:buFont typeface="Courier New" panose="02070309020205020404" pitchFamily="49" charset="0"/>
              <a:buNone/>
            </a:pP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Inpatient Drug Occurrence: These trends differ from outpatient. With smaller counts of both opioid and heroin abuse compared to outpatient cases.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14</a:t>
            </a:fld>
            <a:endParaRPr lang="en-US"/>
          </a:p>
        </p:txBody>
      </p:sp>
    </p:spTree>
    <p:extLst>
      <p:ext uri="{BB962C8B-B14F-4D97-AF65-F5344CB8AC3E}">
        <p14:creationId xmlns:p14="http://schemas.microsoft.com/office/powerpoint/2010/main" val="10197984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Are certain classes of drugs prescribed more often?</a:t>
            </a:r>
          </a:p>
          <a:p>
            <a:pPr marL="800100" marR="0" lvl="1" indent="-342900">
              <a:lnSpc>
                <a:spcPct val="150000"/>
              </a:lnSpc>
              <a:spcBef>
                <a:spcPts val="0"/>
              </a:spcBef>
              <a:spcAft>
                <a:spcPts val="0"/>
              </a:spcAft>
              <a:buFont typeface="Symbol" panose="05050102010706020507" pitchFamily="18" charset="2"/>
              <a:buChar char=""/>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Tennessee government tracked these 7 drugs specifically cause of their high potential for abuse</a:t>
            </a: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This graph shows the number of patients prescribed these drugs with potential for abuse.</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They are color coded base on what type of drug they are. Yellow colored drugs are opioids and the red colored drugs are benzodiazepines.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Considering that this is only patients and not counts of the drug itself, It is worth noting that this doesn’t represent the presence of the drug with the community but more shows the number of people with access to these different drugs. Its also important to note that the size of each prescription is also not represented.</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80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 Since there isn’t a for sure count of how many doses each patient gets, I feel this strongly implies that the increase in opioid abuse we have seen on state level and country level is likely due to availability.</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15</a:t>
            </a:fld>
            <a:endParaRPr lang="en-US"/>
          </a:p>
        </p:txBody>
      </p:sp>
    </p:spTree>
    <p:extLst>
      <p:ext uri="{BB962C8B-B14F-4D97-AF65-F5344CB8AC3E}">
        <p14:creationId xmlns:p14="http://schemas.microsoft.com/office/powerpoint/2010/main" val="37370053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With NVSS reporting, if more than one drug was found, the overdose was reported for each drug detected.</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States can pull their data from multiple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sources:Hospitals</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Medical Examiners, Law enforcement.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50000"/>
              </a:lnSpc>
              <a:spcBef>
                <a:spcPts val="0"/>
              </a:spcBef>
              <a:spcAft>
                <a:spcPts val="800"/>
              </a:spcAft>
              <a:buFont typeface="Wingdings" panose="05000000000000000000" pitchFamily="2"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Any discrepancies in state data might stem from different reporting techniques from the different sources.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16</a:t>
            </a:fld>
            <a:endParaRPr lang="en-US"/>
          </a:p>
        </p:txBody>
      </p:sp>
    </p:spTree>
    <p:extLst>
      <p:ext uri="{BB962C8B-B14F-4D97-AF65-F5344CB8AC3E}">
        <p14:creationId xmlns:p14="http://schemas.microsoft.com/office/powerpoint/2010/main" val="1221597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overdose trends across the country compare to trends seen only within Tennessee?</a:t>
            </a:r>
          </a:p>
          <a:p>
            <a:pPr lvl="1"/>
            <a:r>
              <a:rPr lang="en-US" dirty="0"/>
              <a:t>-Trends seen on the state level mirror those observed at a country level, geographically and in terms of drugs abused</a:t>
            </a:r>
          </a:p>
          <a:p>
            <a:pPr lvl="1"/>
            <a:r>
              <a:rPr lang="en-US" dirty="0"/>
              <a:t>-Fatalities tend to happen in areas with a high population</a:t>
            </a:r>
          </a:p>
          <a:p>
            <a:r>
              <a:rPr lang="en-US" dirty="0"/>
              <a:t>Of the types of drugs observed, opioids are the most likely to be involved in overdose across most states</a:t>
            </a:r>
          </a:p>
          <a:p>
            <a:pPr lvl="1"/>
            <a:r>
              <a:rPr lang="en-US" dirty="0"/>
              <a:t>-This is most likely due to availability</a:t>
            </a:r>
          </a:p>
          <a:p>
            <a:pPr lvl="0" algn="l"/>
            <a:r>
              <a:rPr lang="en-US" dirty="0"/>
              <a:t>What I am calling my bonus findings, since I wasn’t expecting to find them but dove a little deeper on them when I did:</a:t>
            </a:r>
          </a:p>
          <a:p>
            <a:r>
              <a:rPr lang="en-US" dirty="0"/>
              <a:t>	-90% of states have shown an increased confidence in testing for drugs</a:t>
            </a:r>
          </a:p>
          <a:p>
            <a:r>
              <a:rPr lang="en-US" dirty="0"/>
              <a:t>	-Most of nonfatal overdoses that are treated are out patient procedures</a:t>
            </a:r>
          </a:p>
          <a:p>
            <a:r>
              <a:rPr lang="en-US" dirty="0"/>
              <a:t>	-Tennessee has displays a higher amount of stimulant abuse than the country as a whole</a:t>
            </a: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17</a:t>
            </a:fld>
            <a:endParaRPr lang="en-US"/>
          </a:p>
        </p:txBody>
      </p:sp>
    </p:spTree>
    <p:extLst>
      <p:ext uri="{BB962C8B-B14F-4D97-AF65-F5344CB8AC3E}">
        <p14:creationId xmlns:p14="http://schemas.microsoft.com/office/powerpoint/2010/main" val="459239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Country level analysis data was pulled from the National Vital Statistic System or NVSS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Most of the data from this system comes from death certificates submitted by each state</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The data for overdoses primarily reports: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50000"/>
              </a:lnSpc>
              <a:spcBef>
                <a:spcPts val="0"/>
              </a:spcBef>
              <a:spcAft>
                <a:spcPts val="0"/>
              </a:spcAft>
              <a:buFont typeface="Wingdings" panose="05000000000000000000" pitchFamily="2"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The number of deaths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50000"/>
              </a:lnSpc>
              <a:spcBef>
                <a:spcPts val="0"/>
              </a:spcBef>
              <a:spcAft>
                <a:spcPts val="0"/>
              </a:spcAft>
              <a:buFont typeface="Wingdings" panose="05000000000000000000" pitchFamily="2"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The drug involved</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50000"/>
              </a:lnSpc>
              <a:spcBef>
                <a:spcPts val="0"/>
              </a:spcBef>
              <a:spcAft>
                <a:spcPts val="800"/>
              </a:spcAft>
              <a:buFont typeface="Wingdings" panose="05000000000000000000" pitchFamily="2"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Percentage of cases where a drug could be specified, which I will refer to as confidence</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2</a:t>
            </a:fld>
            <a:endParaRPr lang="en-US"/>
          </a:p>
        </p:txBody>
      </p:sp>
    </p:spTree>
    <p:extLst>
      <p:ext uri="{BB962C8B-B14F-4D97-AF65-F5344CB8AC3E}">
        <p14:creationId xmlns:p14="http://schemas.microsoft.com/office/powerpoint/2010/main" val="29107946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 main indicators were analyzed.</a:t>
            </a:r>
          </a:p>
          <a:p>
            <a:r>
              <a:rPr lang="en-US" dirty="0"/>
              <a:t>Opioids, like hydrocodone, are used primarily as a pain reliever</a:t>
            </a:r>
          </a:p>
          <a:p>
            <a:r>
              <a:rPr lang="en-US" dirty="0"/>
              <a:t>Stimulants, like Amphetamines. These affect the brain and spinal cord</a:t>
            </a:r>
          </a:p>
          <a:p>
            <a:r>
              <a:rPr lang="en-US" dirty="0"/>
              <a:t>Heroin, another opioid, but it has been illegal to possess in the US since 1924</a:t>
            </a:r>
          </a:p>
          <a:p>
            <a:r>
              <a:rPr lang="en-US" dirty="0"/>
              <a:t>And cocaine, another stimulant but it has also been illegal in the US since 1970</a:t>
            </a:r>
          </a:p>
        </p:txBody>
      </p:sp>
      <p:sp>
        <p:nvSpPr>
          <p:cNvPr id="4" name="Slide Number Placeholder 3"/>
          <p:cNvSpPr>
            <a:spLocks noGrp="1"/>
          </p:cNvSpPr>
          <p:nvPr>
            <p:ph type="sldNum" sz="quarter" idx="5"/>
          </p:nvPr>
        </p:nvSpPr>
        <p:spPr/>
        <p:txBody>
          <a:bodyPr/>
          <a:lstStyle/>
          <a:p>
            <a:fld id="{0338D863-7D7A-4264-9953-49623247F071}" type="slidenum">
              <a:rPr lang="en-US" smtClean="0"/>
              <a:t>3</a:t>
            </a:fld>
            <a:endParaRPr lang="en-US"/>
          </a:p>
        </p:txBody>
      </p:sp>
    </p:spTree>
    <p:extLst>
      <p:ext uri="{BB962C8B-B14F-4D97-AF65-F5344CB8AC3E}">
        <p14:creationId xmlns:p14="http://schemas.microsoft.com/office/powerpoint/2010/main" val="2250844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The first question I had about this data was, how does this data look geographically? Are there certain regions of the US that had a higher count of overdose deaths than others?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marR="0">
              <a:lnSpc>
                <a:spcPct val="150000"/>
              </a:lnSpc>
              <a:spcBef>
                <a:spcPts val="0"/>
              </a:spcBef>
              <a:spcAft>
                <a:spcPts val="0"/>
              </a:spcAft>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Overdose deaths across the US relate very heavily to population size</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50000"/>
              </a:lnSpc>
              <a:spcBef>
                <a:spcPts val="0"/>
              </a:spcBef>
              <a:spcAft>
                <a:spcPts val="0"/>
              </a:spcAft>
              <a:buFont typeface="Wingdings" panose="05000000000000000000" pitchFamily="2"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Most of the states with high fatalities (Like California, Florida, Pennsylvania) also have high populations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50000"/>
              </a:lnSpc>
              <a:spcBef>
                <a:spcPts val="0"/>
              </a:spcBef>
              <a:spcAft>
                <a:spcPts val="0"/>
              </a:spcAft>
              <a:buFont typeface="Wingdings" panose="05000000000000000000" pitchFamily="2"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One thing to note from this map is New York.</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50000"/>
              </a:lnSpc>
              <a:spcBef>
                <a:spcPts val="0"/>
              </a:spcBef>
              <a:spcAft>
                <a:spcPts val="0"/>
              </a:spcAft>
              <a:buFont typeface="Wingdings" panose="05000000000000000000" pitchFamily="2"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They have a unique circumstance.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50000"/>
              </a:lnSpc>
              <a:spcBef>
                <a:spcPts val="0"/>
              </a:spcBef>
              <a:spcAft>
                <a:spcPts val="0"/>
              </a:spcAft>
              <a:buFont typeface="Wingdings" panose="05000000000000000000" pitchFamily="2"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Since New York City maintains its own legal authority, they report their mortality data separately from New York State in this data set</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50000"/>
              </a:lnSpc>
              <a:spcBef>
                <a:spcPts val="0"/>
              </a:spcBef>
              <a:spcAft>
                <a:spcPts val="800"/>
              </a:spcAft>
              <a:buFont typeface="Wingdings" panose="05000000000000000000" pitchFamily="2"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To make it easier to summarize, New York State and New York City numbers have been combined. But as a note, when reviewed separately, NYC tended to have high fatalities than New York State</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4</a:t>
            </a:fld>
            <a:endParaRPr lang="en-US"/>
          </a:p>
        </p:txBody>
      </p:sp>
    </p:spTree>
    <p:extLst>
      <p:ext uri="{BB962C8B-B14F-4D97-AF65-F5344CB8AC3E}">
        <p14:creationId xmlns:p14="http://schemas.microsoft.com/office/powerpoint/2010/main" val="2217352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Knowing that all of these highly populated states suffered larger overdose rates, I wondered if the drugs involved in these overdoses were the same for these highly concentrated areas. Also, are they reporting equal drug abuse across all drugs?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The numbers of each type of drug used were once again influenced by population size. But there were some small differences.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80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For example, California reports very high psychostimulant abuse and report the 2</a:t>
            </a:r>
            <a:r>
              <a:rPr lang="en-US" sz="1400" kern="100" baseline="30000" dirty="0">
                <a:effectLst/>
                <a:latin typeface="Aptos" panose="020B0004020202020204" pitchFamily="34" charset="0"/>
                <a:ea typeface="Aptos" panose="020B0004020202020204" pitchFamily="34" charset="0"/>
                <a:cs typeface="Times New Roman" panose="02020603050405020304" pitchFamily="18" charset="0"/>
              </a:rPr>
              <a:t>nd</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highest for opioids. But they are reporting fewer numbers for cocaine and heroin than other, less populated states. Or another example is Illinois, which reports high numbers for cocaine, heroin, and opioids, is not even in the top 12 of states for psychostimulants.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5</a:t>
            </a:fld>
            <a:endParaRPr lang="en-US"/>
          </a:p>
        </p:txBody>
      </p:sp>
    </p:spTree>
    <p:extLst>
      <p:ext uri="{BB962C8B-B14F-4D97-AF65-F5344CB8AC3E}">
        <p14:creationId xmlns:p14="http://schemas.microsoft.com/office/powerpoint/2010/main" val="220019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Drugs Over Time for the Country: I wanted to look at the presence of these drugs over the course of the data set to investigate as a country, are certain drugs increasing more rapidly than others over time?</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80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In general all of the drugs are showing increased volume of overdoses, aside from heroin which has shown a decrease since 2019. Opioids shows a particularly sharp increase. Every state showed steadily increasing numbers despite population size.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338D863-7D7A-4264-9953-49623247F071}" type="slidenum">
              <a:rPr lang="en-US" smtClean="0"/>
              <a:t>6</a:t>
            </a:fld>
            <a:endParaRPr lang="en-US"/>
          </a:p>
        </p:txBody>
      </p:sp>
    </p:spTree>
    <p:extLst>
      <p:ext uri="{BB962C8B-B14F-4D97-AF65-F5344CB8AC3E}">
        <p14:creationId xmlns:p14="http://schemas.microsoft.com/office/powerpoint/2010/main" val="2012240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Average Confidence Slide: How accurate are states at detecting these drugs in the event of an overdose?  Within the data was an indicator showing the percent of cases where the drug leading to the overdose could be detected. As I mentioned, I referred to this as confidence since States could confidently state that a certain drug was present or not. I wondered if the average confidence in detecting these drugs would mirror that of the overdose deaths. My assumption was that a higher amount of deaths would mean more accurate detection capabilities.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80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I found that they did not mirror the fatality trends. Largely the Northeastern region of the US had the highest average confidence with some states, like Vermont, reporting 100% confidence for multiple years of the dataset. This leads me to another question.</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7</a:t>
            </a:fld>
            <a:endParaRPr lang="en-US"/>
          </a:p>
        </p:txBody>
      </p:sp>
    </p:spTree>
    <p:extLst>
      <p:ext uri="{BB962C8B-B14F-4D97-AF65-F5344CB8AC3E}">
        <p14:creationId xmlns:p14="http://schemas.microsoft.com/office/powerpoint/2010/main" val="25084842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Change in Confidence Slide: Do states’ average confidence change over the 8 years of the data set? I would assume that as technologies advance and with overdose rates increasing, that the confidence would steadily increase country wide.</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I compared the earliest available data for each state to the most recent data listed to investigate if, as a country, detection has increased.</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Generally speaking, there was in fact an overall confidence improvement country wide. Some states like Indiana, Alabama, and Pennsylvania displayed the large improvements in detection capabilities. While other states only improved by a small percentage. </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50000"/>
              </a:lnSpc>
              <a:spcBef>
                <a:spcPts val="0"/>
              </a:spcBef>
              <a:spcAft>
                <a:spcPts val="800"/>
              </a:spcAft>
              <a:buFont typeface="Courier New" panose="02070309020205020404" pitchFamily="49" charset="0"/>
              <a:buChar char="o"/>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Five States did show a decline in confidence: New Hampshire, Rhode Island, District of Columbia, Utah, and Maryland. The decline was very small with none of these states dropping by more than 1%</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8</a:t>
            </a:fld>
            <a:endParaRPr lang="en-US"/>
          </a:p>
        </p:txBody>
      </p:sp>
    </p:spTree>
    <p:extLst>
      <p:ext uri="{BB962C8B-B14F-4D97-AF65-F5344CB8AC3E}">
        <p14:creationId xmlns:p14="http://schemas.microsoft.com/office/powerpoint/2010/main" val="42060326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TN transition slide: Drill down to a state level to see if the trends found on the country level matched state wide. I focused on TN since that is the state I’ve lived in my whole life. Overdose fatalities, nonfatalities, and prescriptions were analyzed</a:t>
            </a:r>
          </a:p>
          <a:p>
            <a:endParaRPr lang="en-US" dirty="0"/>
          </a:p>
        </p:txBody>
      </p:sp>
      <p:sp>
        <p:nvSpPr>
          <p:cNvPr id="4" name="Slide Number Placeholder 3"/>
          <p:cNvSpPr>
            <a:spLocks noGrp="1"/>
          </p:cNvSpPr>
          <p:nvPr>
            <p:ph type="sldNum" sz="quarter" idx="5"/>
          </p:nvPr>
        </p:nvSpPr>
        <p:spPr/>
        <p:txBody>
          <a:bodyPr/>
          <a:lstStyle/>
          <a:p>
            <a:fld id="{0338D863-7D7A-4264-9953-49623247F071}" type="slidenum">
              <a:rPr lang="en-US" smtClean="0"/>
              <a:t>9</a:t>
            </a:fld>
            <a:endParaRPr lang="en-US"/>
          </a:p>
        </p:txBody>
      </p:sp>
    </p:spTree>
    <p:extLst>
      <p:ext uri="{BB962C8B-B14F-4D97-AF65-F5344CB8AC3E}">
        <p14:creationId xmlns:p14="http://schemas.microsoft.com/office/powerpoint/2010/main" val="3375432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A2AC8B9-C5C2-4171-8C9B-4554980C22E3}" type="datetime1">
              <a:rPr lang="en-US" smtClean="0"/>
              <a:t>3/4/2024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3307632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3311CF-37E8-412A-A2B9-BFD03DDA56D5}" type="datetime1">
              <a:rPr lang="en-US" smtClean="0"/>
              <a:t>3/4/2024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dirty="0"/>
          </a:p>
        </p:txBody>
      </p:sp>
    </p:spTree>
    <p:extLst>
      <p:ext uri="{BB962C8B-B14F-4D97-AF65-F5344CB8AC3E}">
        <p14:creationId xmlns:p14="http://schemas.microsoft.com/office/powerpoint/2010/main" val="3578304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CC981D-6BE4-4675-86EF-71450606C69F}" type="datetime1">
              <a:rPr lang="en-US" smtClean="0"/>
              <a:t>3/4/2024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192331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3196C5-4EF6-49A3-B105-E9DDFFD9B1BF}" type="datetime1">
              <a:rPr lang="en-US" smtClean="0"/>
              <a:t>3/4/2024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dirty="0"/>
          </a:p>
        </p:txBody>
      </p:sp>
    </p:spTree>
    <p:extLst>
      <p:ext uri="{BB962C8B-B14F-4D97-AF65-F5344CB8AC3E}">
        <p14:creationId xmlns:p14="http://schemas.microsoft.com/office/powerpoint/2010/main" val="10216399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F65B66-3F70-43DC-A893-DBE07A68290D}" type="datetime1">
              <a:rPr lang="en-US" smtClean="0"/>
              <a:t>3/4/2024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141392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0E2DBB-643E-4305-8EFB-510F9AF0ECD2}" type="datetime1">
              <a:rPr lang="en-US" smtClean="0"/>
              <a:t>3/4/2024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dirty="0"/>
          </a:p>
        </p:txBody>
      </p:sp>
    </p:spTree>
    <p:extLst>
      <p:ext uri="{BB962C8B-B14F-4D97-AF65-F5344CB8AC3E}">
        <p14:creationId xmlns:p14="http://schemas.microsoft.com/office/powerpoint/2010/main" val="8233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F63E1-4BBB-4650-A0CF-6EBF1CD89CA5}" type="datetime1">
              <a:rPr lang="en-US" smtClean="0"/>
              <a:t>3/4/2024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dirty="0"/>
          </a:p>
        </p:txBody>
      </p:sp>
    </p:spTree>
    <p:extLst>
      <p:ext uri="{BB962C8B-B14F-4D97-AF65-F5344CB8AC3E}">
        <p14:creationId xmlns:p14="http://schemas.microsoft.com/office/powerpoint/2010/main" val="706277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276766-4FA3-4BD1-8A02-F259DE15BF08}" type="datetime1">
              <a:rPr lang="en-US" smtClean="0"/>
              <a:t>3/4/2024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dirty="0"/>
          </a:p>
        </p:txBody>
      </p:sp>
    </p:spTree>
    <p:extLst>
      <p:ext uri="{BB962C8B-B14F-4D97-AF65-F5344CB8AC3E}">
        <p14:creationId xmlns:p14="http://schemas.microsoft.com/office/powerpoint/2010/main" val="3221223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65059F-F5EC-4C4B-92F2-1762450DD226}" type="datetime1">
              <a:rPr lang="en-US" smtClean="0"/>
              <a:t>3/4/2024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dirty="0"/>
          </a:p>
        </p:txBody>
      </p:sp>
    </p:spTree>
    <p:extLst>
      <p:ext uri="{BB962C8B-B14F-4D97-AF65-F5344CB8AC3E}">
        <p14:creationId xmlns:p14="http://schemas.microsoft.com/office/powerpoint/2010/main" val="10151501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F22D3A-3717-49C4-9ED7-A21F11C1EC03}" type="datetime1">
              <a:rPr lang="en-US" smtClean="0"/>
              <a:t>3/4/2024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168983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54CAB2D-CDA8-4262-AE58-6E6F3D783A72}" type="datetime1">
              <a:rPr lang="en-US" smtClean="0"/>
              <a:t>3/4/2024</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6E91CC32-6A6B-4E2E-BBA1-6864F305DA26}" type="slidenum">
              <a:rPr lang="en-US" smtClean="0"/>
              <a:t>‹#›</a:t>
            </a:fld>
            <a:endParaRPr lang="en-US" dirty="0"/>
          </a:p>
        </p:txBody>
      </p:sp>
    </p:spTree>
    <p:extLst>
      <p:ext uri="{BB962C8B-B14F-4D97-AF65-F5344CB8AC3E}">
        <p14:creationId xmlns:p14="http://schemas.microsoft.com/office/powerpoint/2010/main" val="813419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4A35F0-507C-448B-9816-C274536BC498}" type="datetime1">
              <a:rPr lang="en-US" smtClean="0"/>
              <a:t>3/4/2024</a:t>
            </a:fld>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p>
        </p:txBody>
      </p:sp>
      <p:sp>
        <p:nvSpPr>
          <p:cNvPr id="9" name="Slide Number Placeholder 8"/>
          <p:cNvSpPr>
            <a:spLocks noGrp="1"/>
          </p:cNvSpPr>
          <p:nvPr>
            <p:ph type="sldNum" sz="quarter" idx="12"/>
          </p:nvPr>
        </p:nvSpPr>
        <p:spPr/>
        <p:txBody>
          <a:bodyPr/>
          <a:lstStyle/>
          <a:p>
            <a:fld id="{6E91CC32-6A6B-4E2E-BBA1-6864F305DA26}" type="slidenum">
              <a:rPr lang="en-US" smtClean="0"/>
              <a:t>‹#›</a:t>
            </a:fld>
            <a:endParaRPr lang="en-US" dirty="0"/>
          </a:p>
        </p:txBody>
      </p:sp>
    </p:spTree>
    <p:extLst>
      <p:ext uri="{BB962C8B-B14F-4D97-AF65-F5344CB8AC3E}">
        <p14:creationId xmlns:p14="http://schemas.microsoft.com/office/powerpoint/2010/main" val="194955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F58B1F4-6760-4AFC-9E8D-6E50C9A7E53A}" type="datetime1">
              <a:rPr lang="en-US" smtClean="0"/>
              <a:t>3/4/2024</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3339513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F9D68-3902-406A-A7E1-07BA00FB332E}" type="datetime1">
              <a:rPr lang="en-US" smtClean="0"/>
              <a:t>3/4/2024</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3229657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B0C37EF-2B35-4AA4-93ED-DC2C20C61384}" type="datetime1">
              <a:rPr lang="en-US" smtClean="0"/>
              <a:t>3/4/2024</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6E91CC32-6A6B-4E2E-BBA1-6864F305DA26}" type="slidenum">
              <a:rPr lang="en-US" smtClean="0"/>
              <a:t>‹#›</a:t>
            </a:fld>
            <a:endParaRPr lang="en-US" dirty="0"/>
          </a:p>
        </p:txBody>
      </p:sp>
    </p:spTree>
    <p:extLst>
      <p:ext uri="{BB962C8B-B14F-4D97-AF65-F5344CB8AC3E}">
        <p14:creationId xmlns:p14="http://schemas.microsoft.com/office/powerpoint/2010/main" val="75891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D2D001-3C29-432D-9DAE-43504189D631}" type="datetime1">
              <a:rPr lang="en-US" smtClean="0"/>
              <a:t>3/4/2024</a:t>
            </a:fld>
            <a:endParaRPr lang="en-US"/>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4225786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D804160-EA1E-4F27-9415-8CA4D28D976B}" type="datetime1">
              <a:rPr lang="en-US" smtClean="0"/>
              <a:t>3/4/2024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E91CC32-6A6B-4E2E-BBA1-6864F305DA26}" type="slidenum">
              <a:rPr lang="en-US" smtClean="0"/>
              <a:t>‹#›</a:t>
            </a:fld>
            <a:endParaRPr lang="en-US" dirty="0"/>
          </a:p>
        </p:txBody>
      </p:sp>
    </p:spTree>
    <p:extLst>
      <p:ext uri="{BB962C8B-B14F-4D97-AF65-F5344CB8AC3E}">
        <p14:creationId xmlns:p14="http://schemas.microsoft.com/office/powerpoint/2010/main" val="4273077702"/>
      </p:ext>
    </p:extLst>
  </p:cSld>
  <p:clrMap bg1="dk1" tx1="lt1" bg2="dk2" tx2="lt2" accent1="accent1" accent2="accent2" accent3="accent3" accent4="accent4" accent5="accent5" accent6="accent6" hlink="hlink" folHlink="folHlink"/>
  <p:sldLayoutIdLst>
    <p:sldLayoutId id="2147484085" r:id="rId1"/>
    <p:sldLayoutId id="2147484086" r:id="rId2"/>
    <p:sldLayoutId id="2147484087" r:id="rId3"/>
    <p:sldLayoutId id="2147484088" r:id="rId4"/>
    <p:sldLayoutId id="2147484089" r:id="rId5"/>
    <p:sldLayoutId id="2147484090" r:id="rId6"/>
    <p:sldLayoutId id="2147484091" r:id="rId7"/>
    <p:sldLayoutId id="2147484092" r:id="rId8"/>
    <p:sldLayoutId id="2147484093" r:id="rId9"/>
    <p:sldLayoutId id="2147484094" r:id="rId10"/>
    <p:sldLayoutId id="2147484095" r:id="rId11"/>
    <p:sldLayoutId id="2147484096" r:id="rId12"/>
    <p:sldLayoutId id="2147484097" r:id="rId13"/>
    <p:sldLayoutId id="2147484098" r:id="rId14"/>
    <p:sldLayoutId id="2147484099" r:id="rId15"/>
    <p:sldLayoutId id="2147484100"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40BD11-6CCC-482D-9CCF-04818A59BC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9A41EA-9D80-B14C-77C5-B17158210034}"/>
              </a:ext>
            </a:extLst>
          </p:cNvPr>
          <p:cNvSpPr>
            <a:spLocks noGrp="1"/>
          </p:cNvSpPr>
          <p:nvPr>
            <p:ph type="ctrTitle"/>
          </p:nvPr>
        </p:nvSpPr>
        <p:spPr>
          <a:xfrm>
            <a:off x="249077" y="1475234"/>
            <a:ext cx="3214307" cy="2901694"/>
          </a:xfrm>
        </p:spPr>
        <p:txBody>
          <a:bodyPr anchor="b">
            <a:normAutofit fontScale="90000"/>
          </a:bodyPr>
          <a:lstStyle/>
          <a:p>
            <a:r>
              <a:rPr lang="en-US" sz="4400" dirty="0">
                <a:solidFill>
                  <a:srgbClr val="FFFFFF"/>
                </a:solidFill>
              </a:rPr>
              <a:t>Overdose Trend Comparison at Country and State Levels </a:t>
            </a:r>
          </a:p>
        </p:txBody>
      </p:sp>
      <p:sp>
        <p:nvSpPr>
          <p:cNvPr id="3" name="Subtitle 2">
            <a:extLst>
              <a:ext uri="{FF2B5EF4-FFF2-40B4-BE49-F238E27FC236}">
                <a16:creationId xmlns:a16="http://schemas.microsoft.com/office/drawing/2014/main" id="{8C573814-7C0B-D67E-0A44-9A9C703833D4}"/>
              </a:ext>
            </a:extLst>
          </p:cNvPr>
          <p:cNvSpPr>
            <a:spLocks noGrp="1"/>
          </p:cNvSpPr>
          <p:nvPr>
            <p:ph type="subTitle" idx="1"/>
          </p:nvPr>
        </p:nvSpPr>
        <p:spPr>
          <a:xfrm>
            <a:off x="249077" y="4608580"/>
            <a:ext cx="3205640" cy="774186"/>
          </a:xfrm>
        </p:spPr>
        <p:txBody>
          <a:bodyPr anchor="t">
            <a:normAutofit/>
          </a:bodyPr>
          <a:lstStyle/>
          <a:p>
            <a:r>
              <a:rPr lang="en-US" sz="1600">
                <a:solidFill>
                  <a:srgbClr val="FFFFFF"/>
                </a:solidFill>
              </a:rPr>
              <a:t>Daniel Hoover</a:t>
            </a:r>
          </a:p>
          <a:p>
            <a:r>
              <a:rPr lang="en-US" sz="1600">
                <a:solidFill>
                  <a:srgbClr val="FFFFFF"/>
                </a:solidFill>
              </a:rPr>
              <a:t>NSS DA 10</a:t>
            </a:r>
            <a:endParaRPr lang="en-US" sz="1600" dirty="0">
              <a:solidFill>
                <a:srgbClr val="FFFFFF"/>
              </a:solidFill>
            </a:endParaRPr>
          </a:p>
        </p:txBody>
      </p:sp>
      <p:pic>
        <p:nvPicPr>
          <p:cNvPr id="1028" name="Picture 4" descr="Assorted rainbow colorful tablets, pills, drugs background. Medication and healthcare concept. Close up, top view">
            <a:extLst>
              <a:ext uri="{FF2B5EF4-FFF2-40B4-BE49-F238E27FC236}">
                <a16:creationId xmlns:a16="http://schemas.microsoft.com/office/drawing/2014/main" id="{DEE0A835-232B-2EF6-6FBB-597EC0F3EC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5723" y="709519"/>
            <a:ext cx="7620000" cy="5076825"/>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6805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7AA50E-AD44-3440-6FFD-17BA34ED23CB}"/>
            </a:ext>
          </a:extLst>
        </p:cNvPr>
        <p:cNvGrpSpPr/>
        <p:nvPr/>
      </p:nvGrpSpPr>
      <p:grpSpPr>
        <a:xfrm>
          <a:off x="0" y="0"/>
          <a:ext cx="0" cy="0"/>
          <a:chOff x="0" y="0"/>
          <a:chExt cx="0" cy="0"/>
        </a:xfrm>
      </p:grpSpPr>
      <p:pic>
        <p:nvPicPr>
          <p:cNvPr id="15" name="Picture 14">
            <a:extLst>
              <a:ext uri="{FF2B5EF4-FFF2-40B4-BE49-F238E27FC236}">
                <a16:creationId xmlns:a16="http://schemas.microsoft.com/office/drawing/2014/main" id="{37FF83E5-C263-06B2-F55D-2F974EA049EA}"/>
              </a:ext>
            </a:extLst>
          </p:cNvPr>
          <p:cNvPicPr>
            <a:picLocks noChangeAspect="1"/>
          </p:cNvPicPr>
          <p:nvPr/>
        </p:nvPicPr>
        <p:blipFill>
          <a:blip r:embed="rId3"/>
          <a:stretch>
            <a:fillRect/>
          </a:stretch>
        </p:blipFill>
        <p:spPr>
          <a:xfrm>
            <a:off x="133645" y="4584775"/>
            <a:ext cx="5450183" cy="2160993"/>
          </a:xfrm>
          <a:prstGeom prst="rect">
            <a:avLst/>
          </a:prstGeom>
          <a:ln>
            <a:solidFill>
              <a:schemeClr val="bg1"/>
            </a:solidFill>
          </a:ln>
        </p:spPr>
      </p:pic>
      <p:sp>
        <p:nvSpPr>
          <p:cNvPr id="9" name="TextBox 8">
            <a:extLst>
              <a:ext uri="{FF2B5EF4-FFF2-40B4-BE49-F238E27FC236}">
                <a16:creationId xmlns:a16="http://schemas.microsoft.com/office/drawing/2014/main" id="{61634FF1-DBC5-BA50-6439-260907D58F24}"/>
              </a:ext>
            </a:extLst>
          </p:cNvPr>
          <p:cNvSpPr txBox="1"/>
          <p:nvPr/>
        </p:nvSpPr>
        <p:spPr>
          <a:xfrm>
            <a:off x="239692" y="6245406"/>
            <a:ext cx="3226279"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dirty="0"/>
              <a:t>Total Prescriptions by County</a:t>
            </a:r>
          </a:p>
        </p:txBody>
      </p:sp>
      <p:pic>
        <p:nvPicPr>
          <p:cNvPr id="20" name="Picture 19">
            <a:extLst>
              <a:ext uri="{FF2B5EF4-FFF2-40B4-BE49-F238E27FC236}">
                <a16:creationId xmlns:a16="http://schemas.microsoft.com/office/drawing/2014/main" id="{3519B40D-05FF-CDF1-EBE7-EB818F57C277}"/>
              </a:ext>
            </a:extLst>
          </p:cNvPr>
          <p:cNvPicPr>
            <a:picLocks noChangeAspect="1"/>
          </p:cNvPicPr>
          <p:nvPr/>
        </p:nvPicPr>
        <p:blipFill>
          <a:blip r:embed="rId4"/>
          <a:stretch>
            <a:fillRect/>
          </a:stretch>
        </p:blipFill>
        <p:spPr>
          <a:xfrm>
            <a:off x="133645" y="112232"/>
            <a:ext cx="5477677" cy="2114852"/>
          </a:xfrm>
          <a:prstGeom prst="rect">
            <a:avLst/>
          </a:prstGeom>
          <a:ln>
            <a:solidFill>
              <a:schemeClr val="bg1"/>
            </a:solidFill>
          </a:ln>
        </p:spPr>
      </p:pic>
      <p:sp>
        <p:nvSpPr>
          <p:cNvPr id="18" name="TextBox 17">
            <a:extLst>
              <a:ext uri="{FF2B5EF4-FFF2-40B4-BE49-F238E27FC236}">
                <a16:creationId xmlns:a16="http://schemas.microsoft.com/office/drawing/2014/main" id="{78F8BFC9-029E-7783-B707-66D8E9D740E2}"/>
              </a:ext>
            </a:extLst>
          </p:cNvPr>
          <p:cNvSpPr txBox="1"/>
          <p:nvPr/>
        </p:nvSpPr>
        <p:spPr>
          <a:xfrm>
            <a:off x="239692" y="1732566"/>
            <a:ext cx="3574212"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dirty="0"/>
              <a:t>Total Fatal Overdoses by County</a:t>
            </a:r>
          </a:p>
        </p:txBody>
      </p:sp>
      <p:pic>
        <p:nvPicPr>
          <p:cNvPr id="22" name="Picture 21">
            <a:extLst>
              <a:ext uri="{FF2B5EF4-FFF2-40B4-BE49-F238E27FC236}">
                <a16:creationId xmlns:a16="http://schemas.microsoft.com/office/drawing/2014/main" id="{1C5B56FB-124A-5B5A-6400-FA195AE7446B}"/>
              </a:ext>
            </a:extLst>
          </p:cNvPr>
          <p:cNvPicPr>
            <a:picLocks noChangeAspect="1"/>
          </p:cNvPicPr>
          <p:nvPr/>
        </p:nvPicPr>
        <p:blipFill>
          <a:blip r:embed="rId5"/>
          <a:stretch>
            <a:fillRect/>
          </a:stretch>
        </p:blipFill>
        <p:spPr>
          <a:xfrm>
            <a:off x="133645" y="2321672"/>
            <a:ext cx="5430261" cy="2116601"/>
          </a:xfrm>
          <a:prstGeom prst="rect">
            <a:avLst/>
          </a:prstGeom>
          <a:ln>
            <a:solidFill>
              <a:schemeClr val="bg1"/>
            </a:solidFill>
          </a:ln>
        </p:spPr>
      </p:pic>
      <p:sp>
        <p:nvSpPr>
          <p:cNvPr id="17" name="TextBox 16">
            <a:extLst>
              <a:ext uri="{FF2B5EF4-FFF2-40B4-BE49-F238E27FC236}">
                <a16:creationId xmlns:a16="http://schemas.microsoft.com/office/drawing/2014/main" id="{45BE034B-F15E-5B3E-1A4D-80305AA370AF}"/>
              </a:ext>
            </a:extLst>
          </p:cNvPr>
          <p:cNvSpPr txBox="1"/>
          <p:nvPr/>
        </p:nvSpPr>
        <p:spPr>
          <a:xfrm>
            <a:off x="239692" y="3887715"/>
            <a:ext cx="3909614"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dirty="0"/>
              <a:t>Total Nonfatal Overdoses by County</a:t>
            </a:r>
          </a:p>
        </p:txBody>
      </p:sp>
      <p:sp>
        <p:nvSpPr>
          <p:cNvPr id="23" name="TextBox 22">
            <a:extLst>
              <a:ext uri="{FF2B5EF4-FFF2-40B4-BE49-F238E27FC236}">
                <a16:creationId xmlns:a16="http://schemas.microsoft.com/office/drawing/2014/main" id="{F475F863-AEE2-2D21-A491-B08FE5822514}"/>
              </a:ext>
            </a:extLst>
          </p:cNvPr>
          <p:cNvSpPr txBox="1"/>
          <p:nvPr/>
        </p:nvSpPr>
        <p:spPr>
          <a:xfrm>
            <a:off x="7159447" y="1917232"/>
            <a:ext cx="3397023" cy="304698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dirty="0"/>
              <a:t>Geographic Distributions of Overdoses and Prescriptions on the State Level</a:t>
            </a:r>
          </a:p>
          <a:p>
            <a:pPr algn="ctr"/>
            <a:endParaRPr lang="en-US" sz="3200" dirty="0"/>
          </a:p>
        </p:txBody>
      </p:sp>
      <p:cxnSp>
        <p:nvCxnSpPr>
          <p:cNvPr id="24" name="Straight Connector 23">
            <a:extLst>
              <a:ext uri="{FF2B5EF4-FFF2-40B4-BE49-F238E27FC236}">
                <a16:creationId xmlns:a16="http://schemas.microsoft.com/office/drawing/2014/main" id="{704FA9FB-5708-4E0C-DD8F-4A42218BF4D0}"/>
              </a:ext>
            </a:extLst>
          </p:cNvPr>
          <p:cNvCxnSpPr/>
          <p:nvPr/>
        </p:nvCxnSpPr>
        <p:spPr>
          <a:xfrm>
            <a:off x="7365588" y="4584775"/>
            <a:ext cx="2950234"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40474164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0C0B4-34FB-6363-121C-E06AAA676D4D}"/>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6B7E7D73-E5B9-9577-755A-9CB46CAE802D}"/>
              </a:ext>
            </a:extLst>
          </p:cNvPr>
          <p:cNvPicPr>
            <a:picLocks noChangeAspect="1"/>
          </p:cNvPicPr>
          <p:nvPr/>
        </p:nvPicPr>
        <p:blipFill>
          <a:blip r:embed="rId3"/>
          <a:stretch>
            <a:fillRect/>
          </a:stretch>
        </p:blipFill>
        <p:spPr>
          <a:xfrm>
            <a:off x="0" y="2006955"/>
            <a:ext cx="12192000" cy="4428358"/>
          </a:xfrm>
          <a:prstGeom prst="rect">
            <a:avLst/>
          </a:prstGeom>
          <a:ln>
            <a:solidFill>
              <a:schemeClr val="bg1"/>
            </a:solidFill>
          </a:ln>
        </p:spPr>
      </p:pic>
      <p:sp>
        <p:nvSpPr>
          <p:cNvPr id="10" name="TextBox 9">
            <a:extLst>
              <a:ext uri="{FF2B5EF4-FFF2-40B4-BE49-F238E27FC236}">
                <a16:creationId xmlns:a16="http://schemas.microsoft.com/office/drawing/2014/main" id="{BFE74BFA-F5BF-8766-C45F-31C1A49E6E0F}"/>
              </a:ext>
            </a:extLst>
          </p:cNvPr>
          <p:cNvSpPr txBox="1"/>
          <p:nvPr/>
        </p:nvSpPr>
        <p:spPr>
          <a:xfrm>
            <a:off x="3830129" y="184257"/>
            <a:ext cx="3619452" cy="156966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dirty="0"/>
              <a:t>Geographic Trends of Fatal Overdoses</a:t>
            </a:r>
          </a:p>
          <a:p>
            <a:endParaRPr lang="en-US" sz="3200" dirty="0"/>
          </a:p>
        </p:txBody>
      </p:sp>
      <p:cxnSp>
        <p:nvCxnSpPr>
          <p:cNvPr id="11" name="Straight Connector 10">
            <a:extLst>
              <a:ext uri="{FF2B5EF4-FFF2-40B4-BE49-F238E27FC236}">
                <a16:creationId xmlns:a16="http://schemas.microsoft.com/office/drawing/2014/main" id="{F64E6EAB-9E40-1A55-09E0-E70DA76D9582}"/>
              </a:ext>
            </a:extLst>
          </p:cNvPr>
          <p:cNvCxnSpPr/>
          <p:nvPr/>
        </p:nvCxnSpPr>
        <p:spPr>
          <a:xfrm>
            <a:off x="4258699" y="1402227"/>
            <a:ext cx="2950234"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9673037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02876-82A9-2B45-8061-8A7E24FD8DA9}"/>
              </a:ext>
            </a:extLst>
          </p:cNvPr>
          <p:cNvSpPr>
            <a:spLocks noGrp="1"/>
          </p:cNvSpPr>
          <p:nvPr>
            <p:ph type="title"/>
          </p:nvPr>
        </p:nvSpPr>
        <p:spPr>
          <a:xfrm>
            <a:off x="1797666" y="258618"/>
            <a:ext cx="8596668" cy="849746"/>
          </a:xfrm>
        </p:spPr>
        <p:style>
          <a:lnRef idx="2">
            <a:schemeClr val="accent1"/>
          </a:lnRef>
          <a:fillRef idx="1">
            <a:schemeClr val="lt1"/>
          </a:fillRef>
          <a:effectRef idx="0">
            <a:schemeClr val="accent1"/>
          </a:effectRef>
          <a:fontRef idx="minor">
            <a:schemeClr val="dk1"/>
          </a:fontRef>
        </p:style>
        <p:txBody>
          <a:bodyPr/>
          <a:lstStyle/>
          <a:p>
            <a:pPr algn="ctr"/>
            <a:r>
              <a:rPr lang="en-US" dirty="0"/>
              <a:t>Drug Occurrence in Fatalities Over Time</a:t>
            </a:r>
          </a:p>
        </p:txBody>
      </p:sp>
      <p:cxnSp>
        <p:nvCxnSpPr>
          <p:cNvPr id="6" name="Straight Connector 5">
            <a:extLst>
              <a:ext uri="{FF2B5EF4-FFF2-40B4-BE49-F238E27FC236}">
                <a16:creationId xmlns:a16="http://schemas.microsoft.com/office/drawing/2014/main" id="{8CBCB102-1884-5C02-EEC1-E9EE5CDA16A7}"/>
              </a:ext>
            </a:extLst>
          </p:cNvPr>
          <p:cNvCxnSpPr>
            <a:cxnSpLocks/>
          </p:cNvCxnSpPr>
          <p:nvPr/>
        </p:nvCxnSpPr>
        <p:spPr>
          <a:xfrm>
            <a:off x="1897874" y="850049"/>
            <a:ext cx="8396252" cy="0"/>
          </a:xfrm>
          <a:prstGeom prst="line">
            <a:avLst/>
          </a:prstGeom>
        </p:spPr>
        <p:style>
          <a:lnRef idx="1">
            <a:schemeClr val="accent5"/>
          </a:lnRef>
          <a:fillRef idx="0">
            <a:schemeClr val="accent5"/>
          </a:fillRef>
          <a:effectRef idx="0">
            <a:schemeClr val="accent5"/>
          </a:effectRef>
          <a:fontRef idx="minor">
            <a:schemeClr val="tx1"/>
          </a:fontRef>
        </p:style>
      </p:cxnSp>
      <p:pic>
        <p:nvPicPr>
          <p:cNvPr id="9" name="Picture 8">
            <a:extLst>
              <a:ext uri="{FF2B5EF4-FFF2-40B4-BE49-F238E27FC236}">
                <a16:creationId xmlns:a16="http://schemas.microsoft.com/office/drawing/2014/main" id="{8FC0D3F5-DD24-86FC-9F6F-332935308D88}"/>
              </a:ext>
            </a:extLst>
          </p:cNvPr>
          <p:cNvPicPr>
            <a:picLocks noChangeAspect="1"/>
          </p:cNvPicPr>
          <p:nvPr/>
        </p:nvPicPr>
        <p:blipFill>
          <a:blip r:embed="rId3"/>
          <a:stretch>
            <a:fillRect/>
          </a:stretch>
        </p:blipFill>
        <p:spPr>
          <a:xfrm>
            <a:off x="6259812" y="2177876"/>
            <a:ext cx="5550883" cy="3094628"/>
          </a:xfrm>
          <a:prstGeom prst="rect">
            <a:avLst/>
          </a:prstGeom>
          <a:ln>
            <a:solidFill>
              <a:schemeClr val="bg1"/>
            </a:solidFill>
          </a:ln>
        </p:spPr>
      </p:pic>
      <p:pic>
        <p:nvPicPr>
          <p:cNvPr id="13" name="Picture 12">
            <a:extLst>
              <a:ext uri="{FF2B5EF4-FFF2-40B4-BE49-F238E27FC236}">
                <a16:creationId xmlns:a16="http://schemas.microsoft.com/office/drawing/2014/main" id="{640F916C-12AC-E16D-3D65-BF1917BDB934}"/>
              </a:ext>
            </a:extLst>
          </p:cNvPr>
          <p:cNvPicPr>
            <a:picLocks noChangeAspect="1"/>
          </p:cNvPicPr>
          <p:nvPr/>
        </p:nvPicPr>
        <p:blipFill>
          <a:blip r:embed="rId4"/>
          <a:stretch>
            <a:fillRect/>
          </a:stretch>
        </p:blipFill>
        <p:spPr>
          <a:xfrm>
            <a:off x="381305" y="2187640"/>
            <a:ext cx="5547535" cy="3094629"/>
          </a:xfrm>
          <a:prstGeom prst="rect">
            <a:avLst/>
          </a:prstGeom>
          <a:ln>
            <a:solidFill>
              <a:schemeClr val="bg1"/>
            </a:solidFill>
          </a:ln>
        </p:spPr>
      </p:pic>
      <p:sp>
        <p:nvSpPr>
          <p:cNvPr id="14" name="TextBox 13">
            <a:extLst>
              <a:ext uri="{FF2B5EF4-FFF2-40B4-BE49-F238E27FC236}">
                <a16:creationId xmlns:a16="http://schemas.microsoft.com/office/drawing/2014/main" id="{B19F67E8-9CBF-642D-A317-63CCD06CA9B3}"/>
              </a:ext>
            </a:extLst>
          </p:cNvPr>
          <p:cNvSpPr txBox="1"/>
          <p:nvPr/>
        </p:nvSpPr>
        <p:spPr>
          <a:xfrm>
            <a:off x="8249487" y="1585496"/>
            <a:ext cx="1271032"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dirty="0"/>
              <a:t>Tennessee</a:t>
            </a:r>
          </a:p>
        </p:txBody>
      </p:sp>
      <p:sp>
        <p:nvSpPr>
          <p:cNvPr id="15" name="TextBox 14">
            <a:extLst>
              <a:ext uri="{FF2B5EF4-FFF2-40B4-BE49-F238E27FC236}">
                <a16:creationId xmlns:a16="http://schemas.microsoft.com/office/drawing/2014/main" id="{A62CDB77-A14F-CFC3-98FF-546F6AC08784}"/>
              </a:ext>
            </a:extLst>
          </p:cNvPr>
          <p:cNvSpPr txBox="1"/>
          <p:nvPr/>
        </p:nvSpPr>
        <p:spPr>
          <a:xfrm>
            <a:off x="2588956" y="1590611"/>
            <a:ext cx="1036371" cy="37651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dirty="0"/>
              <a:t>Country</a:t>
            </a:r>
          </a:p>
        </p:txBody>
      </p:sp>
      <p:cxnSp>
        <p:nvCxnSpPr>
          <p:cNvPr id="16" name="Straight Connector 15">
            <a:extLst>
              <a:ext uri="{FF2B5EF4-FFF2-40B4-BE49-F238E27FC236}">
                <a16:creationId xmlns:a16="http://schemas.microsoft.com/office/drawing/2014/main" id="{9AC5EBE0-29C8-3B43-E2B3-E0AECC2BC2E2}"/>
              </a:ext>
            </a:extLst>
          </p:cNvPr>
          <p:cNvCxnSpPr>
            <a:cxnSpLocks/>
          </p:cNvCxnSpPr>
          <p:nvPr/>
        </p:nvCxnSpPr>
        <p:spPr>
          <a:xfrm>
            <a:off x="2695733" y="1937435"/>
            <a:ext cx="822017"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18" name="Straight Connector 17">
            <a:extLst>
              <a:ext uri="{FF2B5EF4-FFF2-40B4-BE49-F238E27FC236}">
                <a16:creationId xmlns:a16="http://schemas.microsoft.com/office/drawing/2014/main" id="{4833A637-22C2-F2CC-E6DD-1B0D5613D0EB}"/>
              </a:ext>
            </a:extLst>
          </p:cNvPr>
          <p:cNvCxnSpPr>
            <a:cxnSpLocks/>
          </p:cNvCxnSpPr>
          <p:nvPr/>
        </p:nvCxnSpPr>
        <p:spPr>
          <a:xfrm>
            <a:off x="8377563" y="1918771"/>
            <a:ext cx="1003105"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2331113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9C741-197D-FE8E-BF54-707DA6AA609D}"/>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BA799259-1AF0-7FC3-CD14-4313F44BF29C}"/>
              </a:ext>
            </a:extLst>
          </p:cNvPr>
          <p:cNvSpPr txBox="1"/>
          <p:nvPr/>
        </p:nvSpPr>
        <p:spPr>
          <a:xfrm>
            <a:off x="3212949" y="314920"/>
            <a:ext cx="5766099" cy="104644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000" dirty="0"/>
              <a:t>Nonfatal Overdose Patient Care</a:t>
            </a:r>
          </a:p>
          <a:p>
            <a:endParaRPr lang="en-US" sz="3200" dirty="0"/>
          </a:p>
        </p:txBody>
      </p:sp>
      <p:cxnSp>
        <p:nvCxnSpPr>
          <p:cNvPr id="15" name="Straight Connector 14">
            <a:extLst>
              <a:ext uri="{FF2B5EF4-FFF2-40B4-BE49-F238E27FC236}">
                <a16:creationId xmlns:a16="http://schemas.microsoft.com/office/drawing/2014/main" id="{DF0B770F-4E80-F998-4EEF-F4E1F6E77505}"/>
              </a:ext>
            </a:extLst>
          </p:cNvPr>
          <p:cNvCxnSpPr>
            <a:cxnSpLocks/>
          </p:cNvCxnSpPr>
          <p:nvPr/>
        </p:nvCxnSpPr>
        <p:spPr>
          <a:xfrm>
            <a:off x="3329963" y="957918"/>
            <a:ext cx="5532069" cy="0"/>
          </a:xfrm>
          <a:prstGeom prst="line">
            <a:avLst/>
          </a:prstGeom>
        </p:spPr>
        <p:style>
          <a:lnRef idx="1">
            <a:schemeClr val="accent5"/>
          </a:lnRef>
          <a:fillRef idx="0">
            <a:schemeClr val="accent5"/>
          </a:fillRef>
          <a:effectRef idx="0">
            <a:schemeClr val="accent5"/>
          </a:effectRef>
          <a:fontRef idx="minor">
            <a:schemeClr val="tx1"/>
          </a:fontRef>
        </p:style>
      </p:cxnSp>
      <p:pic>
        <p:nvPicPr>
          <p:cNvPr id="3" name="Picture 2">
            <a:extLst>
              <a:ext uri="{FF2B5EF4-FFF2-40B4-BE49-F238E27FC236}">
                <a16:creationId xmlns:a16="http://schemas.microsoft.com/office/drawing/2014/main" id="{48A815E0-56D3-F437-9854-4AF28AA2196B}"/>
              </a:ext>
            </a:extLst>
          </p:cNvPr>
          <p:cNvPicPr>
            <a:picLocks noChangeAspect="1"/>
          </p:cNvPicPr>
          <p:nvPr/>
        </p:nvPicPr>
        <p:blipFill>
          <a:blip r:embed="rId3"/>
          <a:stretch>
            <a:fillRect/>
          </a:stretch>
        </p:blipFill>
        <p:spPr>
          <a:xfrm>
            <a:off x="1674606" y="1669692"/>
            <a:ext cx="8842787" cy="4873388"/>
          </a:xfrm>
          <a:prstGeom prst="rect">
            <a:avLst/>
          </a:prstGeom>
          <a:ln>
            <a:solidFill>
              <a:schemeClr val="bg1"/>
            </a:solidFill>
          </a:ln>
        </p:spPr>
      </p:pic>
    </p:spTree>
    <p:extLst>
      <p:ext uri="{BB962C8B-B14F-4D97-AF65-F5344CB8AC3E}">
        <p14:creationId xmlns:p14="http://schemas.microsoft.com/office/powerpoint/2010/main" val="242397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67E87-9DEE-270E-B93D-89B836C559E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7407A98-2D07-B83E-33C2-8DCE04052ECB}"/>
              </a:ext>
            </a:extLst>
          </p:cNvPr>
          <p:cNvSpPr txBox="1"/>
          <p:nvPr/>
        </p:nvSpPr>
        <p:spPr>
          <a:xfrm>
            <a:off x="664296" y="453321"/>
            <a:ext cx="4576376" cy="147732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000" dirty="0"/>
              <a:t>Nonfatal </a:t>
            </a:r>
            <a:r>
              <a:rPr lang="en-US" sz="3000" i="1" dirty="0"/>
              <a:t>Outpatient</a:t>
            </a:r>
            <a:r>
              <a:rPr lang="en-US" sz="3000" dirty="0"/>
              <a:t> Drug Occurrence Over Time</a:t>
            </a:r>
          </a:p>
          <a:p>
            <a:pPr algn="ctr"/>
            <a:endParaRPr lang="en-US" sz="3000" dirty="0"/>
          </a:p>
        </p:txBody>
      </p:sp>
      <p:cxnSp>
        <p:nvCxnSpPr>
          <p:cNvPr id="13" name="Straight Connector 12">
            <a:extLst>
              <a:ext uri="{FF2B5EF4-FFF2-40B4-BE49-F238E27FC236}">
                <a16:creationId xmlns:a16="http://schemas.microsoft.com/office/drawing/2014/main" id="{674E412E-9CA3-10DC-D7D9-BD878BB9E631}"/>
              </a:ext>
            </a:extLst>
          </p:cNvPr>
          <p:cNvCxnSpPr>
            <a:cxnSpLocks/>
          </p:cNvCxnSpPr>
          <p:nvPr/>
        </p:nvCxnSpPr>
        <p:spPr>
          <a:xfrm>
            <a:off x="1201352" y="1529492"/>
            <a:ext cx="3502263" cy="0"/>
          </a:xfrm>
          <a:prstGeom prst="line">
            <a:avLst/>
          </a:prstGeom>
        </p:spPr>
        <p:style>
          <a:lnRef idx="1">
            <a:schemeClr val="accent5"/>
          </a:lnRef>
          <a:fillRef idx="0">
            <a:schemeClr val="accent5"/>
          </a:fillRef>
          <a:effectRef idx="0">
            <a:schemeClr val="accent5"/>
          </a:effectRef>
          <a:fontRef idx="minor">
            <a:schemeClr val="tx1"/>
          </a:fontRef>
        </p:style>
      </p:cxnSp>
      <p:sp>
        <p:nvSpPr>
          <p:cNvPr id="16" name="TextBox 15">
            <a:extLst>
              <a:ext uri="{FF2B5EF4-FFF2-40B4-BE49-F238E27FC236}">
                <a16:creationId xmlns:a16="http://schemas.microsoft.com/office/drawing/2014/main" id="{1561D59E-B049-3918-BB1A-9432FDC757B1}"/>
              </a:ext>
            </a:extLst>
          </p:cNvPr>
          <p:cNvSpPr txBox="1"/>
          <p:nvPr/>
        </p:nvSpPr>
        <p:spPr>
          <a:xfrm>
            <a:off x="6728604" y="453321"/>
            <a:ext cx="5208980" cy="150810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dirty="0"/>
              <a:t>Nonfatal </a:t>
            </a:r>
            <a:r>
              <a:rPr lang="en-US" sz="3200" i="1" dirty="0"/>
              <a:t>Inpatient</a:t>
            </a:r>
            <a:r>
              <a:rPr lang="en-US" sz="3200" dirty="0"/>
              <a:t> Drug Occurrence Over Time</a:t>
            </a:r>
            <a:endParaRPr lang="en-US" sz="2000" dirty="0"/>
          </a:p>
          <a:p>
            <a:pPr algn="ctr"/>
            <a:endParaRPr lang="en-US" sz="2800" dirty="0"/>
          </a:p>
        </p:txBody>
      </p:sp>
      <p:cxnSp>
        <p:nvCxnSpPr>
          <p:cNvPr id="17" name="Straight Connector 16">
            <a:extLst>
              <a:ext uri="{FF2B5EF4-FFF2-40B4-BE49-F238E27FC236}">
                <a16:creationId xmlns:a16="http://schemas.microsoft.com/office/drawing/2014/main" id="{7B9ACD42-C627-D954-9E08-1B5A076C56CE}"/>
              </a:ext>
            </a:extLst>
          </p:cNvPr>
          <p:cNvCxnSpPr>
            <a:cxnSpLocks/>
          </p:cNvCxnSpPr>
          <p:nvPr/>
        </p:nvCxnSpPr>
        <p:spPr>
          <a:xfrm>
            <a:off x="7234749" y="1658144"/>
            <a:ext cx="4367779" cy="0"/>
          </a:xfrm>
          <a:prstGeom prst="line">
            <a:avLst/>
          </a:prstGeom>
        </p:spPr>
        <p:style>
          <a:lnRef idx="1">
            <a:schemeClr val="accent5"/>
          </a:lnRef>
          <a:fillRef idx="0">
            <a:schemeClr val="accent5"/>
          </a:fillRef>
          <a:effectRef idx="0">
            <a:schemeClr val="accent5"/>
          </a:effectRef>
          <a:fontRef idx="minor">
            <a:schemeClr val="tx1"/>
          </a:fontRef>
        </p:style>
      </p:cxnSp>
      <p:pic>
        <p:nvPicPr>
          <p:cNvPr id="3" name="Picture 2">
            <a:extLst>
              <a:ext uri="{FF2B5EF4-FFF2-40B4-BE49-F238E27FC236}">
                <a16:creationId xmlns:a16="http://schemas.microsoft.com/office/drawing/2014/main" id="{E7B67981-3448-942E-3A06-1BE884951FD6}"/>
              </a:ext>
            </a:extLst>
          </p:cNvPr>
          <p:cNvPicPr>
            <a:picLocks noChangeAspect="1"/>
          </p:cNvPicPr>
          <p:nvPr/>
        </p:nvPicPr>
        <p:blipFill>
          <a:blip r:embed="rId3"/>
          <a:stretch>
            <a:fillRect/>
          </a:stretch>
        </p:blipFill>
        <p:spPr>
          <a:xfrm>
            <a:off x="181014" y="2605664"/>
            <a:ext cx="5707922" cy="3132396"/>
          </a:xfrm>
          <a:prstGeom prst="rect">
            <a:avLst/>
          </a:prstGeom>
          <a:ln>
            <a:solidFill>
              <a:schemeClr val="bg1"/>
            </a:solidFill>
          </a:ln>
        </p:spPr>
      </p:pic>
      <p:pic>
        <p:nvPicPr>
          <p:cNvPr id="5" name="Picture 4">
            <a:extLst>
              <a:ext uri="{FF2B5EF4-FFF2-40B4-BE49-F238E27FC236}">
                <a16:creationId xmlns:a16="http://schemas.microsoft.com/office/drawing/2014/main" id="{CEA8FE2E-165F-CDCB-2C3E-14B789750FA9}"/>
              </a:ext>
            </a:extLst>
          </p:cNvPr>
          <p:cNvPicPr>
            <a:picLocks noChangeAspect="1"/>
          </p:cNvPicPr>
          <p:nvPr/>
        </p:nvPicPr>
        <p:blipFill>
          <a:blip r:embed="rId4"/>
          <a:stretch>
            <a:fillRect/>
          </a:stretch>
        </p:blipFill>
        <p:spPr>
          <a:xfrm>
            <a:off x="6303066" y="2605664"/>
            <a:ext cx="5707922" cy="3173970"/>
          </a:xfrm>
          <a:prstGeom prst="rect">
            <a:avLst/>
          </a:prstGeom>
          <a:ln>
            <a:solidFill>
              <a:schemeClr val="bg1"/>
            </a:solidFill>
          </a:ln>
        </p:spPr>
      </p:pic>
    </p:spTree>
    <p:extLst>
      <p:ext uri="{BB962C8B-B14F-4D97-AF65-F5344CB8AC3E}">
        <p14:creationId xmlns:p14="http://schemas.microsoft.com/office/powerpoint/2010/main" val="34642473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BFFD46-3F16-F7EF-EBF8-B335962A5026}"/>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1F3414E4-EDA2-CC5C-38A0-CCA0E67E05F8}"/>
              </a:ext>
            </a:extLst>
          </p:cNvPr>
          <p:cNvSpPr txBox="1"/>
          <p:nvPr/>
        </p:nvSpPr>
        <p:spPr>
          <a:xfrm>
            <a:off x="2099208" y="99920"/>
            <a:ext cx="6832120" cy="107721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dirty="0"/>
              <a:t>Drugs Prescribed Across Tennessee</a:t>
            </a:r>
          </a:p>
          <a:p>
            <a:pPr algn="ctr"/>
            <a:endParaRPr lang="en-US" sz="3200" dirty="0"/>
          </a:p>
        </p:txBody>
      </p:sp>
      <p:cxnSp>
        <p:nvCxnSpPr>
          <p:cNvPr id="11" name="Straight Connector 10">
            <a:extLst>
              <a:ext uri="{FF2B5EF4-FFF2-40B4-BE49-F238E27FC236}">
                <a16:creationId xmlns:a16="http://schemas.microsoft.com/office/drawing/2014/main" id="{9EB7FC44-974B-1512-0039-8AE6F05D7C1E}"/>
              </a:ext>
            </a:extLst>
          </p:cNvPr>
          <p:cNvCxnSpPr>
            <a:cxnSpLocks/>
          </p:cNvCxnSpPr>
          <p:nvPr/>
        </p:nvCxnSpPr>
        <p:spPr>
          <a:xfrm>
            <a:off x="2624043" y="747940"/>
            <a:ext cx="5782449" cy="0"/>
          </a:xfrm>
          <a:prstGeom prst="line">
            <a:avLst/>
          </a:prstGeom>
        </p:spPr>
        <p:style>
          <a:lnRef idx="1">
            <a:schemeClr val="accent5"/>
          </a:lnRef>
          <a:fillRef idx="0">
            <a:schemeClr val="accent5"/>
          </a:fillRef>
          <a:effectRef idx="0">
            <a:schemeClr val="accent5"/>
          </a:effectRef>
          <a:fontRef idx="minor">
            <a:schemeClr val="tx1"/>
          </a:fontRef>
        </p:style>
      </p:cxnSp>
      <p:pic>
        <p:nvPicPr>
          <p:cNvPr id="18" name="Picture 17">
            <a:extLst>
              <a:ext uri="{FF2B5EF4-FFF2-40B4-BE49-F238E27FC236}">
                <a16:creationId xmlns:a16="http://schemas.microsoft.com/office/drawing/2014/main" id="{830E668B-23A2-D784-F1EB-F76837C349C3}"/>
              </a:ext>
            </a:extLst>
          </p:cNvPr>
          <p:cNvPicPr>
            <a:picLocks noChangeAspect="1"/>
          </p:cNvPicPr>
          <p:nvPr/>
        </p:nvPicPr>
        <p:blipFill>
          <a:blip r:embed="rId3"/>
          <a:stretch>
            <a:fillRect/>
          </a:stretch>
        </p:blipFill>
        <p:spPr>
          <a:xfrm>
            <a:off x="667140" y="1480913"/>
            <a:ext cx="10857719" cy="4837598"/>
          </a:xfrm>
          <a:prstGeom prst="rect">
            <a:avLst/>
          </a:prstGeom>
          <a:ln>
            <a:solidFill>
              <a:schemeClr val="bg1"/>
            </a:solidFill>
          </a:ln>
        </p:spPr>
      </p:pic>
    </p:spTree>
    <p:extLst>
      <p:ext uri="{BB962C8B-B14F-4D97-AF65-F5344CB8AC3E}">
        <p14:creationId xmlns:p14="http://schemas.microsoft.com/office/powerpoint/2010/main" val="2009357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5D0551-FA13-263D-7E6A-0A53460C5FBA}"/>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B0FEF7EF-89DF-C64A-870D-8EDEFB1C9F9E}"/>
              </a:ext>
            </a:extLst>
          </p:cNvPr>
          <p:cNvSpPr>
            <a:spLocks noGrp="1"/>
          </p:cNvSpPr>
          <p:nvPr>
            <p:ph type="title"/>
          </p:nvPr>
        </p:nvSpPr>
        <p:spPr>
          <a:xfrm>
            <a:off x="4707546" y="488831"/>
            <a:ext cx="2776906" cy="1072550"/>
          </a:xfrm>
        </p:spPr>
        <p:style>
          <a:lnRef idx="2">
            <a:schemeClr val="accent1"/>
          </a:lnRef>
          <a:fillRef idx="1">
            <a:schemeClr val="lt1"/>
          </a:fillRef>
          <a:effectRef idx="0">
            <a:schemeClr val="accent1"/>
          </a:effectRef>
          <a:fontRef idx="minor">
            <a:schemeClr val="dk1"/>
          </a:fontRef>
        </p:style>
        <p:txBody>
          <a:bodyPr/>
          <a:lstStyle/>
          <a:p>
            <a:pPr algn="ctr"/>
            <a:r>
              <a:rPr lang="en-US" dirty="0"/>
              <a:t>Limitations</a:t>
            </a:r>
          </a:p>
        </p:txBody>
      </p:sp>
      <p:sp>
        <p:nvSpPr>
          <p:cNvPr id="9" name="Content Placeholder 8">
            <a:extLst>
              <a:ext uri="{FF2B5EF4-FFF2-40B4-BE49-F238E27FC236}">
                <a16:creationId xmlns:a16="http://schemas.microsoft.com/office/drawing/2014/main" id="{1C3616FF-B579-9302-3754-3DB90B5E2D3F}"/>
              </a:ext>
            </a:extLst>
          </p:cNvPr>
          <p:cNvSpPr>
            <a:spLocks noGrp="1"/>
          </p:cNvSpPr>
          <p:nvPr>
            <p:ph idx="1"/>
          </p:nvPr>
        </p:nvSpPr>
        <p:spPr>
          <a:xfrm>
            <a:off x="677334" y="2073790"/>
            <a:ext cx="10058400" cy="4023360"/>
          </a:xfrm>
          <a:noFill/>
        </p:spPr>
        <p:txBody>
          <a:bodyPr>
            <a:normAutofit/>
          </a:bodyPr>
          <a:lstStyle/>
          <a:p>
            <a:pPr lvl="1">
              <a:buClrTx/>
              <a:buFont typeface="Wingdings" panose="05000000000000000000" pitchFamily="2" charset="2"/>
              <a:buChar char="§"/>
            </a:pPr>
            <a:r>
              <a:rPr lang="en-US" dirty="0">
                <a:solidFill>
                  <a:schemeClr val="tx1"/>
                </a:solidFill>
              </a:rPr>
              <a:t>When reviewing the data from NVSS, one limitation was found in circumstances where more than one drug was involved, an overdose might have been counted for each drug present</a:t>
            </a:r>
          </a:p>
          <a:p>
            <a:pPr lvl="1">
              <a:buClr>
                <a:schemeClr val="tx1"/>
              </a:buClr>
              <a:buFont typeface="Wingdings" panose="05000000000000000000" pitchFamily="2" charset="2"/>
              <a:buChar char="§"/>
            </a:pPr>
            <a:r>
              <a:rPr lang="en-US" dirty="0">
                <a:solidFill>
                  <a:schemeClr val="tx1"/>
                </a:solidFill>
              </a:rPr>
              <a:t>This data can vary from the NVSS since it incorporates data from many different sources:</a:t>
            </a:r>
          </a:p>
          <a:p>
            <a:pPr lvl="2">
              <a:buClr>
                <a:schemeClr val="tx1"/>
              </a:buClr>
              <a:buFont typeface="Wingdings" panose="05000000000000000000" pitchFamily="2" charset="2"/>
              <a:buChar char="§"/>
            </a:pPr>
            <a:r>
              <a:rPr lang="en-US" dirty="0">
                <a:solidFill>
                  <a:schemeClr val="tx1"/>
                </a:solidFill>
              </a:rPr>
              <a:t>Hospital supplied data</a:t>
            </a:r>
          </a:p>
          <a:p>
            <a:pPr lvl="2">
              <a:buClr>
                <a:schemeClr val="tx1"/>
              </a:buClr>
              <a:buFont typeface="Wingdings" panose="05000000000000000000" pitchFamily="2" charset="2"/>
              <a:buChar char="§"/>
            </a:pPr>
            <a:r>
              <a:rPr lang="en-US" dirty="0">
                <a:solidFill>
                  <a:schemeClr val="tx1"/>
                </a:solidFill>
              </a:rPr>
              <a:t>Medical Examiner reports</a:t>
            </a:r>
          </a:p>
          <a:p>
            <a:pPr lvl="2">
              <a:buClr>
                <a:schemeClr val="tx1"/>
              </a:buClr>
              <a:buFont typeface="Wingdings" panose="05000000000000000000" pitchFamily="2" charset="2"/>
              <a:buChar char="§"/>
            </a:pPr>
            <a:r>
              <a:rPr lang="en-US" dirty="0">
                <a:solidFill>
                  <a:schemeClr val="tx1"/>
                </a:solidFill>
              </a:rPr>
              <a:t>Law Enforcement data</a:t>
            </a:r>
          </a:p>
          <a:p>
            <a:pPr lvl="1">
              <a:buClr>
                <a:schemeClr val="tx1"/>
              </a:buClr>
              <a:buFont typeface="Wingdings" panose="05000000000000000000" pitchFamily="2" charset="2"/>
              <a:buChar char="§"/>
            </a:pPr>
            <a:r>
              <a:rPr lang="en-US" dirty="0">
                <a:solidFill>
                  <a:schemeClr val="tx1"/>
                </a:solidFill>
              </a:rPr>
              <a:t>This might contribute to inaccuracies across these institutions if reporting standards vary</a:t>
            </a:r>
          </a:p>
        </p:txBody>
      </p:sp>
      <p:cxnSp>
        <p:nvCxnSpPr>
          <p:cNvPr id="13" name="Straight Connector 12">
            <a:extLst>
              <a:ext uri="{FF2B5EF4-FFF2-40B4-BE49-F238E27FC236}">
                <a16:creationId xmlns:a16="http://schemas.microsoft.com/office/drawing/2014/main" id="{2713C9B1-9BAA-397B-F17F-340FA775AEE1}"/>
              </a:ext>
            </a:extLst>
          </p:cNvPr>
          <p:cNvCxnSpPr>
            <a:cxnSpLocks/>
          </p:cNvCxnSpPr>
          <p:nvPr/>
        </p:nvCxnSpPr>
        <p:spPr>
          <a:xfrm>
            <a:off x="5073769" y="1212447"/>
            <a:ext cx="2044461"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593845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60AC4-1EC3-1788-803D-31381C164EAC}"/>
              </a:ext>
            </a:extLst>
          </p:cNvPr>
          <p:cNvSpPr>
            <a:spLocks noGrp="1"/>
          </p:cNvSpPr>
          <p:nvPr>
            <p:ph type="title"/>
          </p:nvPr>
        </p:nvSpPr>
        <p:spPr>
          <a:xfrm>
            <a:off x="4141814" y="453715"/>
            <a:ext cx="3908372" cy="839638"/>
          </a:xfrm>
        </p:spPr>
        <p:style>
          <a:lnRef idx="2">
            <a:schemeClr val="accent1"/>
          </a:lnRef>
          <a:fillRef idx="1">
            <a:schemeClr val="lt1"/>
          </a:fillRef>
          <a:effectRef idx="0">
            <a:schemeClr val="accent1"/>
          </a:effectRef>
          <a:fontRef idx="minor">
            <a:schemeClr val="dk1"/>
          </a:fontRef>
        </p:style>
        <p:txBody>
          <a:bodyPr/>
          <a:lstStyle/>
          <a:p>
            <a:pPr algn="ctr"/>
            <a:r>
              <a:rPr lang="en-US" dirty="0"/>
              <a:t>Conclusions</a:t>
            </a:r>
          </a:p>
        </p:txBody>
      </p:sp>
      <p:sp>
        <p:nvSpPr>
          <p:cNvPr id="3" name="Content Placeholder 2">
            <a:extLst>
              <a:ext uri="{FF2B5EF4-FFF2-40B4-BE49-F238E27FC236}">
                <a16:creationId xmlns:a16="http://schemas.microsoft.com/office/drawing/2014/main" id="{57D95694-C403-BF31-817F-D5A4CE1C9040}"/>
              </a:ext>
            </a:extLst>
          </p:cNvPr>
          <p:cNvSpPr>
            <a:spLocks noGrp="1"/>
          </p:cNvSpPr>
          <p:nvPr>
            <p:ph idx="1"/>
          </p:nvPr>
        </p:nvSpPr>
        <p:spPr>
          <a:xfrm>
            <a:off x="924758" y="1784173"/>
            <a:ext cx="9488643" cy="4272382"/>
          </a:xfrm>
        </p:spPr>
        <p:txBody>
          <a:bodyPr/>
          <a:lstStyle/>
          <a:p>
            <a:r>
              <a:rPr lang="en-US" dirty="0"/>
              <a:t>How do overdose trends across the country compare to trends seen only within Tennessee?</a:t>
            </a:r>
          </a:p>
          <a:p>
            <a:pPr lvl="1"/>
            <a:r>
              <a:rPr lang="en-US" dirty="0"/>
              <a:t>Trends seen on the state level mirror those observed at a country level, geographically and in terms of drugs abused</a:t>
            </a:r>
          </a:p>
          <a:p>
            <a:pPr lvl="1"/>
            <a:r>
              <a:rPr lang="en-US" dirty="0"/>
              <a:t>Fatalities tend to happen in areas with a high population</a:t>
            </a:r>
          </a:p>
          <a:p>
            <a:r>
              <a:rPr lang="en-US" dirty="0"/>
              <a:t>Of the types of drugs observed, opioids are the most likely to be involved in overdose across most states</a:t>
            </a:r>
          </a:p>
          <a:p>
            <a:pPr lvl="1"/>
            <a:r>
              <a:rPr lang="en-US" dirty="0"/>
              <a:t>This is most likely due to availability</a:t>
            </a:r>
          </a:p>
          <a:p>
            <a:r>
              <a:rPr lang="en-US" dirty="0"/>
              <a:t>90% of states have shown an increased confidence in testing for drugs</a:t>
            </a:r>
          </a:p>
          <a:p>
            <a:r>
              <a:rPr lang="en-US" dirty="0"/>
              <a:t>Nonfatal overdoses are more often treated through outpatient procedures</a:t>
            </a:r>
          </a:p>
          <a:p>
            <a:r>
              <a:rPr lang="en-US" dirty="0"/>
              <a:t>Tennessee displays a higher amount of abuse than the country as a whole </a:t>
            </a:r>
          </a:p>
          <a:p>
            <a:endParaRPr lang="en-US" dirty="0"/>
          </a:p>
        </p:txBody>
      </p:sp>
      <p:cxnSp>
        <p:nvCxnSpPr>
          <p:cNvPr id="4" name="Straight Connector 3">
            <a:extLst>
              <a:ext uri="{FF2B5EF4-FFF2-40B4-BE49-F238E27FC236}">
                <a16:creationId xmlns:a16="http://schemas.microsoft.com/office/drawing/2014/main" id="{7CA6D2F7-8AAA-A74F-427A-C57BDB7BEC98}"/>
              </a:ext>
            </a:extLst>
          </p:cNvPr>
          <p:cNvCxnSpPr/>
          <p:nvPr/>
        </p:nvCxnSpPr>
        <p:spPr>
          <a:xfrm>
            <a:off x="4620883" y="1020226"/>
            <a:ext cx="2950234"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404641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24120-2CDF-EDDA-C2E0-73EFFE20007C}"/>
              </a:ext>
            </a:extLst>
          </p:cNvPr>
          <p:cNvSpPr>
            <a:spLocks noGrp="1"/>
          </p:cNvSpPr>
          <p:nvPr>
            <p:ph type="title"/>
          </p:nvPr>
        </p:nvSpPr>
        <p:spPr>
          <a:xfrm>
            <a:off x="1970480" y="661358"/>
            <a:ext cx="6010375" cy="762000"/>
          </a:xfrm>
        </p:spPr>
        <p:style>
          <a:lnRef idx="2">
            <a:schemeClr val="accent1"/>
          </a:lnRef>
          <a:fillRef idx="1">
            <a:schemeClr val="lt1"/>
          </a:fillRef>
          <a:effectRef idx="0">
            <a:schemeClr val="accent1"/>
          </a:effectRef>
          <a:fontRef idx="minor">
            <a:schemeClr val="dk1"/>
          </a:fontRef>
        </p:style>
        <p:txBody>
          <a:bodyPr/>
          <a:lstStyle/>
          <a:p>
            <a:pPr algn="ctr"/>
            <a:r>
              <a:rPr lang="en-US" dirty="0"/>
              <a:t>Country Level Analysis</a:t>
            </a:r>
          </a:p>
        </p:txBody>
      </p:sp>
      <p:sp>
        <p:nvSpPr>
          <p:cNvPr id="3" name="Content Placeholder 2">
            <a:extLst>
              <a:ext uri="{FF2B5EF4-FFF2-40B4-BE49-F238E27FC236}">
                <a16:creationId xmlns:a16="http://schemas.microsoft.com/office/drawing/2014/main" id="{5974BB1B-397C-187D-C0B2-F55346785BDA}"/>
              </a:ext>
            </a:extLst>
          </p:cNvPr>
          <p:cNvSpPr>
            <a:spLocks noGrp="1"/>
          </p:cNvSpPr>
          <p:nvPr>
            <p:ph idx="1"/>
          </p:nvPr>
        </p:nvSpPr>
        <p:spPr/>
        <p:txBody>
          <a:bodyPr/>
          <a:lstStyle/>
          <a:p>
            <a:r>
              <a:rPr lang="en-US" dirty="0">
                <a:solidFill>
                  <a:schemeClr val="tx1"/>
                </a:solidFill>
              </a:rPr>
              <a:t>Country wide data was from the National Vital Statistic System</a:t>
            </a:r>
          </a:p>
          <a:p>
            <a:pPr lvl="1">
              <a:buFont typeface="Wingdings" panose="05000000000000000000" pitchFamily="2" charset="2"/>
              <a:buChar char="§"/>
            </a:pPr>
            <a:r>
              <a:rPr lang="en-US" dirty="0">
                <a:solidFill>
                  <a:schemeClr val="tx1"/>
                </a:solidFill>
              </a:rPr>
              <a:t>Their main source of data comes from death certificates submitted by each state</a:t>
            </a:r>
          </a:p>
          <a:p>
            <a:pPr lvl="1">
              <a:buFont typeface="Wingdings" panose="05000000000000000000" pitchFamily="2" charset="2"/>
              <a:buChar char="§"/>
            </a:pPr>
            <a:r>
              <a:rPr lang="en-US" dirty="0">
                <a:solidFill>
                  <a:schemeClr val="tx1"/>
                </a:solidFill>
              </a:rPr>
              <a:t>The data primarily reports:</a:t>
            </a:r>
          </a:p>
          <a:p>
            <a:pPr lvl="2">
              <a:buFont typeface="Wingdings" panose="05000000000000000000" pitchFamily="2" charset="2"/>
              <a:buChar char="v"/>
            </a:pPr>
            <a:r>
              <a:rPr lang="en-US" dirty="0">
                <a:solidFill>
                  <a:schemeClr val="tx1"/>
                </a:solidFill>
              </a:rPr>
              <a:t>The number of deaths</a:t>
            </a:r>
          </a:p>
          <a:p>
            <a:pPr lvl="2">
              <a:buFont typeface="Wingdings" panose="05000000000000000000" pitchFamily="2" charset="2"/>
              <a:buChar char="v"/>
            </a:pPr>
            <a:r>
              <a:rPr lang="en-US" dirty="0">
                <a:solidFill>
                  <a:schemeClr val="tx1"/>
                </a:solidFill>
              </a:rPr>
              <a:t>The drug involved</a:t>
            </a:r>
          </a:p>
          <a:p>
            <a:pPr lvl="2">
              <a:buFont typeface="Wingdings" panose="05000000000000000000" pitchFamily="2" charset="2"/>
              <a:buChar char="v"/>
            </a:pPr>
            <a:r>
              <a:rPr lang="en-US" dirty="0">
                <a:solidFill>
                  <a:schemeClr val="tx1"/>
                </a:solidFill>
              </a:rPr>
              <a:t>The percentage of cases where a drug could be specified (referred to as confidence)</a:t>
            </a:r>
          </a:p>
        </p:txBody>
      </p:sp>
      <p:cxnSp>
        <p:nvCxnSpPr>
          <p:cNvPr id="4" name="Straight Connector 3">
            <a:extLst>
              <a:ext uri="{FF2B5EF4-FFF2-40B4-BE49-F238E27FC236}">
                <a16:creationId xmlns:a16="http://schemas.microsoft.com/office/drawing/2014/main" id="{51BCDA02-BBC3-8E02-5FDC-A3DD32712C5E}"/>
              </a:ext>
            </a:extLst>
          </p:cNvPr>
          <p:cNvCxnSpPr>
            <a:cxnSpLocks/>
          </p:cNvCxnSpPr>
          <p:nvPr/>
        </p:nvCxnSpPr>
        <p:spPr>
          <a:xfrm>
            <a:off x="2370478" y="1270687"/>
            <a:ext cx="5125877"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420130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8AB98-83B9-B3B4-6BCE-59D6347AD484}"/>
              </a:ext>
            </a:extLst>
          </p:cNvPr>
          <p:cNvSpPr>
            <a:spLocks noGrp="1"/>
          </p:cNvSpPr>
          <p:nvPr>
            <p:ph type="title"/>
          </p:nvPr>
        </p:nvSpPr>
        <p:spPr>
          <a:xfrm>
            <a:off x="1980225" y="531962"/>
            <a:ext cx="5990885" cy="934528"/>
          </a:xfrm>
        </p:spPr>
        <p:style>
          <a:lnRef idx="2">
            <a:schemeClr val="accent1"/>
          </a:lnRef>
          <a:fillRef idx="1">
            <a:schemeClr val="lt1"/>
          </a:fillRef>
          <a:effectRef idx="0">
            <a:schemeClr val="accent1"/>
          </a:effectRef>
          <a:fontRef idx="minor">
            <a:schemeClr val="dk1"/>
          </a:fontRef>
        </p:style>
        <p:txBody>
          <a:bodyPr/>
          <a:lstStyle/>
          <a:p>
            <a:pPr algn="ctr"/>
            <a:r>
              <a:rPr lang="en-US" dirty="0"/>
              <a:t>What drugs reported?</a:t>
            </a:r>
          </a:p>
        </p:txBody>
      </p:sp>
      <p:sp>
        <p:nvSpPr>
          <p:cNvPr id="3" name="Content Placeholder 2">
            <a:extLst>
              <a:ext uri="{FF2B5EF4-FFF2-40B4-BE49-F238E27FC236}">
                <a16:creationId xmlns:a16="http://schemas.microsoft.com/office/drawing/2014/main" id="{1AD778BC-71E5-39F0-23DF-013A43E9997F}"/>
              </a:ext>
            </a:extLst>
          </p:cNvPr>
          <p:cNvSpPr>
            <a:spLocks noGrp="1"/>
          </p:cNvSpPr>
          <p:nvPr>
            <p:ph idx="1"/>
          </p:nvPr>
        </p:nvSpPr>
        <p:spPr>
          <a:xfrm>
            <a:off x="1298436" y="2150852"/>
            <a:ext cx="8596668" cy="3880773"/>
          </a:xfrm>
        </p:spPr>
        <p:txBody>
          <a:bodyPr/>
          <a:lstStyle/>
          <a:p>
            <a:pPr>
              <a:buFont typeface="Wingdings" panose="05000000000000000000" pitchFamily="2" charset="2"/>
              <a:buChar char="v"/>
            </a:pPr>
            <a:r>
              <a:rPr lang="en-US" dirty="0"/>
              <a:t>4 indicators were analyzed </a:t>
            </a:r>
          </a:p>
          <a:p>
            <a:pPr lvl="1">
              <a:buFont typeface="Wingdings" panose="05000000000000000000" pitchFamily="2" charset="2"/>
              <a:buChar char="Ø"/>
            </a:pPr>
            <a:r>
              <a:rPr lang="en-US" dirty="0"/>
              <a:t>Opioids</a:t>
            </a:r>
          </a:p>
          <a:p>
            <a:pPr lvl="2">
              <a:buFont typeface="Arial" panose="020B0604020202020204" pitchFamily="34" charset="0"/>
              <a:buChar char="•"/>
            </a:pPr>
            <a:r>
              <a:rPr lang="en-US" dirty="0"/>
              <a:t>Primarily used as a pain reliever</a:t>
            </a:r>
          </a:p>
          <a:p>
            <a:pPr lvl="1">
              <a:buFont typeface="Wingdings" panose="05000000000000000000" pitchFamily="2" charset="2"/>
              <a:buChar char="Ø"/>
            </a:pPr>
            <a:r>
              <a:rPr lang="en-US" dirty="0"/>
              <a:t>Stimulants(or Psychostimulants)</a:t>
            </a:r>
          </a:p>
          <a:p>
            <a:pPr lvl="2">
              <a:buFont typeface="Arial" panose="020B0604020202020204" pitchFamily="34" charset="0"/>
              <a:buChar char="•"/>
            </a:pPr>
            <a:r>
              <a:rPr lang="en-US" dirty="0"/>
              <a:t>These tend to affect the brain and spinal cord, often referred to as “uppers”</a:t>
            </a:r>
          </a:p>
          <a:p>
            <a:pPr lvl="1">
              <a:buFont typeface="Wingdings" panose="05000000000000000000" pitchFamily="2" charset="2"/>
              <a:buChar char="Ø"/>
            </a:pPr>
            <a:r>
              <a:rPr lang="en-US" dirty="0"/>
              <a:t>Heroin</a:t>
            </a:r>
          </a:p>
          <a:p>
            <a:pPr lvl="2">
              <a:buFont typeface="Arial" panose="020B0604020202020204" pitchFamily="34" charset="0"/>
              <a:buChar char="•"/>
            </a:pPr>
            <a:r>
              <a:rPr lang="en-US" dirty="0"/>
              <a:t>Also an opioid, but it has been illegal to possess in the US since 1924</a:t>
            </a:r>
          </a:p>
          <a:p>
            <a:pPr lvl="1">
              <a:buFont typeface="Wingdings" panose="05000000000000000000" pitchFamily="2" charset="2"/>
              <a:buChar char="Ø"/>
            </a:pPr>
            <a:r>
              <a:rPr lang="en-US" dirty="0"/>
              <a:t>Cocaine</a:t>
            </a:r>
          </a:p>
          <a:p>
            <a:pPr lvl="2">
              <a:buFont typeface="Arial" panose="020B0604020202020204" pitchFamily="34" charset="0"/>
              <a:buChar char="•"/>
            </a:pPr>
            <a:r>
              <a:rPr lang="en-US" dirty="0"/>
              <a:t>Also a stimulant, but has also been illegal in the US since 1970</a:t>
            </a:r>
          </a:p>
        </p:txBody>
      </p:sp>
      <p:cxnSp>
        <p:nvCxnSpPr>
          <p:cNvPr id="4" name="Straight Connector 3">
            <a:extLst>
              <a:ext uri="{FF2B5EF4-FFF2-40B4-BE49-F238E27FC236}">
                <a16:creationId xmlns:a16="http://schemas.microsoft.com/office/drawing/2014/main" id="{B1FE5489-F0E2-3EB3-FA7D-9C8CFAE21465}"/>
              </a:ext>
            </a:extLst>
          </p:cNvPr>
          <p:cNvCxnSpPr>
            <a:cxnSpLocks/>
          </p:cNvCxnSpPr>
          <p:nvPr/>
        </p:nvCxnSpPr>
        <p:spPr>
          <a:xfrm>
            <a:off x="2251381" y="1216324"/>
            <a:ext cx="5448571"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42974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0505AB-ADAE-9EC0-40C0-6B5AF66CF2D3}"/>
            </a:ext>
          </a:extLst>
        </p:cNvPr>
        <p:cNvGrpSpPr/>
        <p:nvPr/>
      </p:nvGrpSpPr>
      <p:grpSpPr>
        <a:xfrm>
          <a:off x="0" y="0"/>
          <a:ext cx="0" cy="0"/>
          <a:chOff x="0" y="0"/>
          <a:chExt cx="0" cy="0"/>
        </a:xfrm>
      </p:grpSpPr>
      <p:pic>
        <p:nvPicPr>
          <p:cNvPr id="19" name="Picture 18">
            <a:extLst>
              <a:ext uri="{FF2B5EF4-FFF2-40B4-BE49-F238E27FC236}">
                <a16:creationId xmlns:a16="http://schemas.microsoft.com/office/drawing/2014/main" id="{65B7B144-A2A7-D5C6-1710-BFD4042C0314}"/>
              </a:ext>
            </a:extLst>
          </p:cNvPr>
          <p:cNvPicPr>
            <a:picLocks noChangeAspect="1"/>
          </p:cNvPicPr>
          <p:nvPr/>
        </p:nvPicPr>
        <p:blipFill>
          <a:blip r:embed="rId3"/>
          <a:stretch>
            <a:fillRect/>
          </a:stretch>
        </p:blipFill>
        <p:spPr>
          <a:xfrm>
            <a:off x="372093" y="167392"/>
            <a:ext cx="11674418" cy="6523215"/>
          </a:xfrm>
          <a:prstGeom prst="rect">
            <a:avLst/>
          </a:prstGeom>
          <a:solidFill>
            <a:srgbClr val="FFFFFF">
              <a:shade val="85000"/>
            </a:srgbClr>
          </a:solidFill>
          <a:ln w="9525"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TextBox 10">
            <a:extLst>
              <a:ext uri="{FF2B5EF4-FFF2-40B4-BE49-F238E27FC236}">
                <a16:creationId xmlns:a16="http://schemas.microsoft.com/office/drawing/2014/main" id="{6082A5BE-2862-E1FD-CCAF-677642F374CF}"/>
              </a:ext>
            </a:extLst>
          </p:cNvPr>
          <p:cNvSpPr txBox="1"/>
          <p:nvPr/>
        </p:nvSpPr>
        <p:spPr>
          <a:xfrm>
            <a:off x="699855" y="2259923"/>
            <a:ext cx="3397023" cy="255454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dirty="0"/>
              <a:t>Geographic Distribution of Overdoses Across the United States</a:t>
            </a:r>
          </a:p>
          <a:p>
            <a:endParaRPr lang="en-US" sz="3200" dirty="0"/>
          </a:p>
        </p:txBody>
      </p:sp>
      <p:cxnSp>
        <p:nvCxnSpPr>
          <p:cNvPr id="13" name="Straight Connector 12">
            <a:extLst>
              <a:ext uri="{FF2B5EF4-FFF2-40B4-BE49-F238E27FC236}">
                <a16:creationId xmlns:a16="http://schemas.microsoft.com/office/drawing/2014/main" id="{26A5503A-F7DF-16A5-8A10-2B538722D1E8}"/>
              </a:ext>
            </a:extLst>
          </p:cNvPr>
          <p:cNvCxnSpPr/>
          <p:nvPr/>
        </p:nvCxnSpPr>
        <p:spPr>
          <a:xfrm>
            <a:off x="923249" y="4340879"/>
            <a:ext cx="2950234"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256373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93A6CB-A62A-89D2-B810-3DD927C56156}"/>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19E2D526-52E9-D64D-A3EF-F40A562275FC}"/>
              </a:ext>
            </a:extLst>
          </p:cNvPr>
          <p:cNvSpPr txBox="1"/>
          <p:nvPr/>
        </p:nvSpPr>
        <p:spPr>
          <a:xfrm>
            <a:off x="1500230" y="43098"/>
            <a:ext cx="9191540" cy="58477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dirty="0"/>
              <a:t>Top Drugs Involved in Overdose Deaths </a:t>
            </a:r>
          </a:p>
        </p:txBody>
      </p:sp>
      <p:cxnSp>
        <p:nvCxnSpPr>
          <p:cNvPr id="17" name="Straight Connector 16">
            <a:extLst>
              <a:ext uri="{FF2B5EF4-FFF2-40B4-BE49-F238E27FC236}">
                <a16:creationId xmlns:a16="http://schemas.microsoft.com/office/drawing/2014/main" id="{94128E60-D40B-94E1-E542-298B75810E5A}"/>
              </a:ext>
            </a:extLst>
          </p:cNvPr>
          <p:cNvCxnSpPr>
            <a:cxnSpLocks/>
          </p:cNvCxnSpPr>
          <p:nvPr/>
        </p:nvCxnSpPr>
        <p:spPr>
          <a:xfrm>
            <a:off x="2496357" y="526211"/>
            <a:ext cx="7199285" cy="0"/>
          </a:xfrm>
          <a:prstGeom prst="line">
            <a:avLst/>
          </a:prstGeom>
        </p:spPr>
        <p:style>
          <a:lnRef idx="1">
            <a:schemeClr val="accent5"/>
          </a:lnRef>
          <a:fillRef idx="0">
            <a:schemeClr val="accent5"/>
          </a:fillRef>
          <a:effectRef idx="0">
            <a:schemeClr val="accent5"/>
          </a:effectRef>
          <a:fontRef idx="minor">
            <a:schemeClr val="tx1"/>
          </a:fontRef>
        </p:style>
      </p:cxnSp>
      <p:pic>
        <p:nvPicPr>
          <p:cNvPr id="13" name="Picture 12">
            <a:extLst>
              <a:ext uri="{FF2B5EF4-FFF2-40B4-BE49-F238E27FC236}">
                <a16:creationId xmlns:a16="http://schemas.microsoft.com/office/drawing/2014/main" id="{A27744B2-DD56-B3B0-9E77-9AEC769B50CC}"/>
              </a:ext>
            </a:extLst>
          </p:cNvPr>
          <p:cNvPicPr>
            <a:picLocks noChangeAspect="1"/>
          </p:cNvPicPr>
          <p:nvPr/>
        </p:nvPicPr>
        <p:blipFill>
          <a:blip r:embed="rId3"/>
          <a:stretch>
            <a:fillRect/>
          </a:stretch>
        </p:blipFill>
        <p:spPr>
          <a:xfrm>
            <a:off x="578632" y="741939"/>
            <a:ext cx="5093105" cy="2799626"/>
          </a:xfrm>
          <a:prstGeom prst="rect">
            <a:avLst/>
          </a:prstGeom>
          <a:ln w="9525">
            <a:solidFill>
              <a:schemeClr val="bg1"/>
            </a:solidFill>
          </a:ln>
          <a:effectLst/>
        </p:spPr>
      </p:pic>
      <p:pic>
        <p:nvPicPr>
          <p:cNvPr id="15" name="Picture 14">
            <a:extLst>
              <a:ext uri="{FF2B5EF4-FFF2-40B4-BE49-F238E27FC236}">
                <a16:creationId xmlns:a16="http://schemas.microsoft.com/office/drawing/2014/main" id="{D995724E-2056-57F0-0215-649891E92DCB}"/>
              </a:ext>
            </a:extLst>
          </p:cNvPr>
          <p:cNvPicPr>
            <a:picLocks noChangeAspect="1"/>
          </p:cNvPicPr>
          <p:nvPr/>
        </p:nvPicPr>
        <p:blipFill>
          <a:blip r:embed="rId4"/>
          <a:stretch>
            <a:fillRect/>
          </a:stretch>
        </p:blipFill>
        <p:spPr>
          <a:xfrm>
            <a:off x="578632" y="3760509"/>
            <a:ext cx="5093105" cy="2887679"/>
          </a:xfrm>
          <a:prstGeom prst="rect">
            <a:avLst/>
          </a:prstGeom>
          <a:ln w="9525">
            <a:solidFill>
              <a:schemeClr val="bg1"/>
            </a:solidFill>
          </a:ln>
        </p:spPr>
      </p:pic>
      <p:pic>
        <p:nvPicPr>
          <p:cNvPr id="20" name="Picture 19">
            <a:extLst>
              <a:ext uri="{FF2B5EF4-FFF2-40B4-BE49-F238E27FC236}">
                <a16:creationId xmlns:a16="http://schemas.microsoft.com/office/drawing/2014/main" id="{FD36EA53-13D7-0438-A968-D3A79CDEB49B}"/>
              </a:ext>
            </a:extLst>
          </p:cNvPr>
          <p:cNvPicPr>
            <a:picLocks noChangeAspect="1"/>
          </p:cNvPicPr>
          <p:nvPr/>
        </p:nvPicPr>
        <p:blipFill>
          <a:blip r:embed="rId5"/>
          <a:stretch>
            <a:fillRect/>
          </a:stretch>
        </p:blipFill>
        <p:spPr>
          <a:xfrm>
            <a:off x="6018940" y="741939"/>
            <a:ext cx="5110303" cy="2799626"/>
          </a:xfrm>
          <a:prstGeom prst="rect">
            <a:avLst/>
          </a:prstGeom>
          <a:ln w="9525">
            <a:solidFill>
              <a:schemeClr val="bg1"/>
            </a:solidFill>
          </a:ln>
        </p:spPr>
      </p:pic>
      <p:pic>
        <p:nvPicPr>
          <p:cNvPr id="24" name="Picture 23">
            <a:extLst>
              <a:ext uri="{FF2B5EF4-FFF2-40B4-BE49-F238E27FC236}">
                <a16:creationId xmlns:a16="http://schemas.microsoft.com/office/drawing/2014/main" id="{220EA41A-D0DA-C74A-A8EA-363590AED8C6}"/>
              </a:ext>
            </a:extLst>
          </p:cNvPr>
          <p:cNvPicPr>
            <a:picLocks noChangeAspect="1"/>
          </p:cNvPicPr>
          <p:nvPr/>
        </p:nvPicPr>
        <p:blipFill>
          <a:blip r:embed="rId6"/>
          <a:stretch>
            <a:fillRect/>
          </a:stretch>
        </p:blipFill>
        <p:spPr>
          <a:xfrm>
            <a:off x="6096000" y="3760509"/>
            <a:ext cx="5003458" cy="2881249"/>
          </a:xfrm>
          <a:prstGeom prst="rect">
            <a:avLst/>
          </a:prstGeom>
          <a:ln>
            <a:solidFill>
              <a:schemeClr val="bg1"/>
            </a:solidFill>
          </a:ln>
        </p:spPr>
      </p:pic>
      <p:sp>
        <p:nvSpPr>
          <p:cNvPr id="25" name="TextBox 24">
            <a:extLst>
              <a:ext uri="{FF2B5EF4-FFF2-40B4-BE49-F238E27FC236}">
                <a16:creationId xmlns:a16="http://schemas.microsoft.com/office/drawing/2014/main" id="{4D294DDF-A845-79DC-86E6-913F5F57192A}"/>
              </a:ext>
            </a:extLst>
          </p:cNvPr>
          <p:cNvSpPr txBox="1"/>
          <p:nvPr/>
        </p:nvSpPr>
        <p:spPr>
          <a:xfrm>
            <a:off x="4331281" y="2749735"/>
            <a:ext cx="1036371" cy="37651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dirty="0"/>
              <a:t>Cocaine</a:t>
            </a:r>
          </a:p>
        </p:txBody>
      </p:sp>
      <p:sp>
        <p:nvSpPr>
          <p:cNvPr id="27" name="TextBox 26">
            <a:extLst>
              <a:ext uri="{FF2B5EF4-FFF2-40B4-BE49-F238E27FC236}">
                <a16:creationId xmlns:a16="http://schemas.microsoft.com/office/drawing/2014/main" id="{425BCB4F-08C7-083A-D36C-DBE851361CAC}"/>
              </a:ext>
            </a:extLst>
          </p:cNvPr>
          <p:cNvSpPr txBox="1"/>
          <p:nvPr/>
        </p:nvSpPr>
        <p:spPr>
          <a:xfrm>
            <a:off x="4321025" y="5739543"/>
            <a:ext cx="1036371" cy="37651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dirty="0"/>
              <a:t>Heroin</a:t>
            </a:r>
          </a:p>
        </p:txBody>
      </p:sp>
      <p:sp>
        <p:nvSpPr>
          <p:cNvPr id="28" name="TextBox 27">
            <a:extLst>
              <a:ext uri="{FF2B5EF4-FFF2-40B4-BE49-F238E27FC236}">
                <a16:creationId xmlns:a16="http://schemas.microsoft.com/office/drawing/2014/main" id="{C5E02CD4-1BA5-3FE7-23D2-1DD1C5D3E039}"/>
              </a:ext>
            </a:extLst>
          </p:cNvPr>
          <p:cNvSpPr txBox="1"/>
          <p:nvPr/>
        </p:nvSpPr>
        <p:spPr>
          <a:xfrm>
            <a:off x="9446623" y="5746729"/>
            <a:ext cx="1472466"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dirty="0"/>
              <a:t>Stimulants</a:t>
            </a:r>
          </a:p>
        </p:txBody>
      </p:sp>
      <p:sp>
        <p:nvSpPr>
          <p:cNvPr id="29" name="TextBox 28">
            <a:extLst>
              <a:ext uri="{FF2B5EF4-FFF2-40B4-BE49-F238E27FC236}">
                <a16:creationId xmlns:a16="http://schemas.microsoft.com/office/drawing/2014/main" id="{969F3214-5344-232C-BF6C-6F45076DCDE4}"/>
              </a:ext>
            </a:extLst>
          </p:cNvPr>
          <p:cNvSpPr txBox="1"/>
          <p:nvPr/>
        </p:nvSpPr>
        <p:spPr>
          <a:xfrm>
            <a:off x="9664671" y="2749735"/>
            <a:ext cx="1036371" cy="37651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dirty="0"/>
              <a:t>Opioids</a:t>
            </a:r>
          </a:p>
        </p:txBody>
      </p:sp>
    </p:spTree>
    <p:extLst>
      <p:ext uri="{BB962C8B-B14F-4D97-AF65-F5344CB8AC3E}">
        <p14:creationId xmlns:p14="http://schemas.microsoft.com/office/powerpoint/2010/main" val="266640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C09862-E392-4F0B-4B8B-A25FA9A4066B}"/>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110E4B1A-4487-AE61-E2CF-81ABA7606BD5}"/>
              </a:ext>
            </a:extLst>
          </p:cNvPr>
          <p:cNvSpPr txBox="1"/>
          <p:nvPr/>
        </p:nvSpPr>
        <p:spPr>
          <a:xfrm>
            <a:off x="3640533" y="198592"/>
            <a:ext cx="4910934" cy="107721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dirty="0"/>
              <a:t>Drug Presence Over Time </a:t>
            </a:r>
          </a:p>
          <a:p>
            <a:pPr algn="ctr"/>
            <a:endParaRPr lang="en-US" sz="3200" dirty="0"/>
          </a:p>
        </p:txBody>
      </p:sp>
      <p:cxnSp>
        <p:nvCxnSpPr>
          <p:cNvPr id="15" name="Straight Connector 14">
            <a:extLst>
              <a:ext uri="{FF2B5EF4-FFF2-40B4-BE49-F238E27FC236}">
                <a16:creationId xmlns:a16="http://schemas.microsoft.com/office/drawing/2014/main" id="{81C40008-74C7-7564-B006-27416C400FBD}"/>
              </a:ext>
            </a:extLst>
          </p:cNvPr>
          <p:cNvCxnSpPr>
            <a:cxnSpLocks/>
          </p:cNvCxnSpPr>
          <p:nvPr/>
        </p:nvCxnSpPr>
        <p:spPr>
          <a:xfrm>
            <a:off x="3859807" y="870255"/>
            <a:ext cx="4472386" cy="0"/>
          </a:xfrm>
          <a:prstGeom prst="line">
            <a:avLst/>
          </a:prstGeom>
        </p:spPr>
        <p:style>
          <a:lnRef idx="1">
            <a:schemeClr val="accent5"/>
          </a:lnRef>
          <a:fillRef idx="0">
            <a:schemeClr val="accent5"/>
          </a:fillRef>
          <a:effectRef idx="0">
            <a:schemeClr val="accent5"/>
          </a:effectRef>
          <a:fontRef idx="minor">
            <a:schemeClr val="tx1"/>
          </a:fontRef>
        </p:style>
      </p:cxnSp>
      <p:pic>
        <p:nvPicPr>
          <p:cNvPr id="2" name="Picture 1">
            <a:extLst>
              <a:ext uri="{FF2B5EF4-FFF2-40B4-BE49-F238E27FC236}">
                <a16:creationId xmlns:a16="http://schemas.microsoft.com/office/drawing/2014/main" id="{314B35C5-5363-495B-2EF6-8AE64416D9C4}"/>
              </a:ext>
            </a:extLst>
          </p:cNvPr>
          <p:cNvPicPr>
            <a:picLocks noChangeAspect="1"/>
          </p:cNvPicPr>
          <p:nvPr/>
        </p:nvPicPr>
        <p:blipFill>
          <a:blip r:embed="rId3"/>
          <a:stretch>
            <a:fillRect/>
          </a:stretch>
        </p:blipFill>
        <p:spPr>
          <a:xfrm>
            <a:off x="1671622" y="1541919"/>
            <a:ext cx="8848756" cy="4936177"/>
          </a:xfrm>
          <a:prstGeom prst="rect">
            <a:avLst/>
          </a:prstGeom>
          <a:ln>
            <a:solidFill>
              <a:schemeClr val="bg1"/>
            </a:solidFill>
          </a:ln>
        </p:spPr>
      </p:pic>
    </p:spTree>
    <p:extLst>
      <p:ext uri="{BB962C8B-B14F-4D97-AF65-F5344CB8AC3E}">
        <p14:creationId xmlns:p14="http://schemas.microsoft.com/office/powerpoint/2010/main" val="40992261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34541D-CFCC-58AB-5618-64B404CCA879}"/>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19BF4BEA-E40F-8249-E8CE-FD9110FA0EB2}"/>
              </a:ext>
            </a:extLst>
          </p:cNvPr>
          <p:cNvPicPr>
            <a:picLocks noChangeAspect="1"/>
          </p:cNvPicPr>
          <p:nvPr/>
        </p:nvPicPr>
        <p:blipFill>
          <a:blip r:embed="rId3"/>
          <a:stretch>
            <a:fillRect/>
          </a:stretch>
        </p:blipFill>
        <p:spPr>
          <a:xfrm>
            <a:off x="193637" y="140203"/>
            <a:ext cx="11755937" cy="6583326"/>
          </a:xfrm>
          <a:prstGeom prst="rect">
            <a:avLst/>
          </a:prstGeom>
          <a:ln>
            <a:solidFill>
              <a:schemeClr val="bg1"/>
            </a:solidFill>
          </a:ln>
        </p:spPr>
      </p:pic>
      <p:sp>
        <p:nvSpPr>
          <p:cNvPr id="7" name="TextBox 6">
            <a:extLst>
              <a:ext uri="{FF2B5EF4-FFF2-40B4-BE49-F238E27FC236}">
                <a16:creationId xmlns:a16="http://schemas.microsoft.com/office/drawing/2014/main" id="{0F1F9084-29FD-AC1A-376D-2B3B00FA5D89}"/>
              </a:ext>
            </a:extLst>
          </p:cNvPr>
          <p:cNvSpPr txBox="1"/>
          <p:nvPr/>
        </p:nvSpPr>
        <p:spPr>
          <a:xfrm>
            <a:off x="663308" y="2512824"/>
            <a:ext cx="3332042" cy="255454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dirty="0"/>
              <a:t>Drug Testing Confidence Across the United States</a:t>
            </a:r>
          </a:p>
          <a:p>
            <a:pPr algn="ctr"/>
            <a:endParaRPr lang="en-US" sz="3200" dirty="0"/>
          </a:p>
        </p:txBody>
      </p:sp>
      <p:cxnSp>
        <p:nvCxnSpPr>
          <p:cNvPr id="9" name="Straight Connector 8">
            <a:extLst>
              <a:ext uri="{FF2B5EF4-FFF2-40B4-BE49-F238E27FC236}">
                <a16:creationId xmlns:a16="http://schemas.microsoft.com/office/drawing/2014/main" id="{965E300A-5557-CC6E-03AD-4455C580A806}"/>
              </a:ext>
            </a:extLst>
          </p:cNvPr>
          <p:cNvCxnSpPr/>
          <p:nvPr/>
        </p:nvCxnSpPr>
        <p:spPr>
          <a:xfrm>
            <a:off x="854212" y="4638302"/>
            <a:ext cx="2950234"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30064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C7722D-4511-DD1E-0D26-B826EB88A4FE}"/>
            </a:ext>
          </a:extLst>
        </p:cNvPr>
        <p:cNvGrpSpPr/>
        <p:nvPr/>
      </p:nvGrpSpPr>
      <p:grpSpPr>
        <a:xfrm>
          <a:off x="0" y="0"/>
          <a:ext cx="0" cy="0"/>
          <a:chOff x="0" y="0"/>
          <a:chExt cx="0" cy="0"/>
        </a:xfrm>
      </p:grpSpPr>
      <p:pic>
        <p:nvPicPr>
          <p:cNvPr id="15" name="Picture 14">
            <a:extLst>
              <a:ext uri="{FF2B5EF4-FFF2-40B4-BE49-F238E27FC236}">
                <a16:creationId xmlns:a16="http://schemas.microsoft.com/office/drawing/2014/main" id="{88977687-E401-184D-20B7-2AA94887A4AA}"/>
              </a:ext>
            </a:extLst>
          </p:cNvPr>
          <p:cNvPicPr>
            <a:picLocks noChangeAspect="1"/>
          </p:cNvPicPr>
          <p:nvPr/>
        </p:nvPicPr>
        <p:blipFill>
          <a:blip r:embed="rId3"/>
          <a:stretch>
            <a:fillRect/>
          </a:stretch>
        </p:blipFill>
        <p:spPr>
          <a:xfrm>
            <a:off x="116202" y="135939"/>
            <a:ext cx="11786637" cy="6586121"/>
          </a:xfrm>
          <a:prstGeom prst="rect">
            <a:avLst/>
          </a:prstGeom>
          <a:ln>
            <a:solidFill>
              <a:schemeClr val="bg1"/>
            </a:solidFill>
          </a:ln>
        </p:spPr>
      </p:pic>
      <p:sp>
        <p:nvSpPr>
          <p:cNvPr id="7" name="TextBox 6">
            <a:extLst>
              <a:ext uri="{FF2B5EF4-FFF2-40B4-BE49-F238E27FC236}">
                <a16:creationId xmlns:a16="http://schemas.microsoft.com/office/drawing/2014/main" id="{F815DA01-90F5-DDCA-F952-4FC1513925FC}"/>
              </a:ext>
            </a:extLst>
          </p:cNvPr>
          <p:cNvSpPr txBox="1"/>
          <p:nvPr/>
        </p:nvSpPr>
        <p:spPr>
          <a:xfrm>
            <a:off x="687194" y="2806353"/>
            <a:ext cx="3397023" cy="187743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2800" dirty="0"/>
              <a:t>Change in Confidence Across the United States</a:t>
            </a:r>
          </a:p>
          <a:p>
            <a:pPr algn="ctr"/>
            <a:endParaRPr lang="en-US" sz="3200" dirty="0"/>
          </a:p>
        </p:txBody>
      </p:sp>
      <p:cxnSp>
        <p:nvCxnSpPr>
          <p:cNvPr id="9" name="Straight Connector 8">
            <a:extLst>
              <a:ext uri="{FF2B5EF4-FFF2-40B4-BE49-F238E27FC236}">
                <a16:creationId xmlns:a16="http://schemas.microsoft.com/office/drawing/2014/main" id="{2A45886D-BC77-D1E4-18A8-65CD2712825F}"/>
              </a:ext>
            </a:extLst>
          </p:cNvPr>
          <p:cNvCxnSpPr/>
          <p:nvPr/>
        </p:nvCxnSpPr>
        <p:spPr>
          <a:xfrm>
            <a:off x="910588" y="4273510"/>
            <a:ext cx="2950234"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419407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9006B-4B67-0A1D-18AB-9DF3AA50A062}"/>
              </a:ext>
            </a:extLst>
          </p:cNvPr>
          <p:cNvSpPr>
            <a:spLocks noGrp="1"/>
          </p:cNvSpPr>
          <p:nvPr>
            <p:ph type="title"/>
          </p:nvPr>
        </p:nvSpPr>
        <p:spPr>
          <a:xfrm>
            <a:off x="3159109" y="816638"/>
            <a:ext cx="4610019" cy="770626"/>
          </a:xfrm>
        </p:spPr>
        <p:style>
          <a:lnRef idx="2">
            <a:schemeClr val="accent1"/>
          </a:lnRef>
          <a:fillRef idx="1">
            <a:schemeClr val="lt1"/>
          </a:fillRef>
          <a:effectRef idx="0">
            <a:schemeClr val="accent1"/>
          </a:effectRef>
          <a:fontRef idx="minor">
            <a:schemeClr val="dk1"/>
          </a:fontRef>
        </p:style>
        <p:txBody>
          <a:bodyPr/>
          <a:lstStyle/>
          <a:p>
            <a:pPr algn="ctr"/>
            <a:r>
              <a:rPr lang="en-US" dirty="0"/>
              <a:t>State Level Analysis</a:t>
            </a:r>
          </a:p>
        </p:txBody>
      </p:sp>
      <p:sp>
        <p:nvSpPr>
          <p:cNvPr id="4" name="Content Placeholder 3">
            <a:extLst>
              <a:ext uri="{FF2B5EF4-FFF2-40B4-BE49-F238E27FC236}">
                <a16:creationId xmlns:a16="http://schemas.microsoft.com/office/drawing/2014/main" id="{9C432FF8-16C7-DB2F-E28F-FA847F80BA7C}"/>
              </a:ext>
            </a:extLst>
          </p:cNvPr>
          <p:cNvSpPr>
            <a:spLocks noGrp="1"/>
          </p:cNvSpPr>
          <p:nvPr>
            <p:ph idx="1"/>
          </p:nvPr>
        </p:nvSpPr>
        <p:spPr>
          <a:xfrm>
            <a:off x="918874" y="2211222"/>
            <a:ext cx="8596668" cy="2973254"/>
          </a:xfrm>
        </p:spPr>
        <p:txBody>
          <a:bodyPr/>
          <a:lstStyle/>
          <a:p>
            <a:r>
              <a:rPr lang="en-US" dirty="0">
                <a:solidFill>
                  <a:schemeClr val="tx1"/>
                </a:solidFill>
              </a:rPr>
              <a:t>Tennessee state data was provided from tn.gov</a:t>
            </a:r>
          </a:p>
          <a:p>
            <a:r>
              <a:rPr lang="en-US" dirty="0">
                <a:solidFill>
                  <a:schemeClr val="tx1"/>
                </a:solidFill>
              </a:rPr>
              <a:t>State data reported on many of the same categories as the NVSS, it also provided a wider variety of information to investigate</a:t>
            </a:r>
          </a:p>
          <a:p>
            <a:pPr lvl="1">
              <a:buFont typeface="Wingdings" panose="05000000000000000000" pitchFamily="2" charset="2"/>
              <a:buChar char="§"/>
            </a:pPr>
            <a:r>
              <a:rPr lang="en-US" dirty="0"/>
              <a:t>It contained 3 different data sets </a:t>
            </a:r>
          </a:p>
          <a:p>
            <a:pPr lvl="2">
              <a:buFont typeface="Wingdings" panose="05000000000000000000" pitchFamily="2" charset="2"/>
              <a:buChar char="v"/>
            </a:pPr>
            <a:r>
              <a:rPr lang="en-US" dirty="0"/>
              <a:t>Fatality data</a:t>
            </a:r>
          </a:p>
          <a:p>
            <a:pPr lvl="2">
              <a:buFont typeface="Wingdings" panose="05000000000000000000" pitchFamily="2" charset="2"/>
              <a:buChar char="v"/>
            </a:pPr>
            <a:r>
              <a:rPr lang="en-US" dirty="0"/>
              <a:t>Nonfatality data</a:t>
            </a:r>
          </a:p>
          <a:p>
            <a:pPr lvl="2">
              <a:buFont typeface="Wingdings" panose="05000000000000000000" pitchFamily="2" charset="2"/>
              <a:buChar char="v"/>
            </a:pPr>
            <a:r>
              <a:rPr lang="en-US" dirty="0"/>
              <a:t>Prescription data</a:t>
            </a:r>
          </a:p>
        </p:txBody>
      </p:sp>
      <p:cxnSp>
        <p:nvCxnSpPr>
          <p:cNvPr id="5" name="Straight Connector 4">
            <a:extLst>
              <a:ext uri="{FF2B5EF4-FFF2-40B4-BE49-F238E27FC236}">
                <a16:creationId xmlns:a16="http://schemas.microsoft.com/office/drawing/2014/main" id="{E6318B2B-AD48-CFF9-E479-6271A1BD9CE9}"/>
              </a:ext>
            </a:extLst>
          </p:cNvPr>
          <p:cNvCxnSpPr/>
          <p:nvPr/>
        </p:nvCxnSpPr>
        <p:spPr>
          <a:xfrm>
            <a:off x="3989002" y="1440595"/>
            <a:ext cx="2950234" cy="0"/>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249485453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TM02900688[[fn=Facet]]</Template>
  <TotalTime>9531</TotalTime>
  <Words>2159</Words>
  <Application>Microsoft Office PowerPoint</Application>
  <PresentationFormat>Widescreen</PresentationFormat>
  <Paragraphs>148</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Aptos</vt:lpstr>
      <vt:lpstr>Arial</vt:lpstr>
      <vt:lpstr>Calibri</vt:lpstr>
      <vt:lpstr>Courier New</vt:lpstr>
      <vt:lpstr>Symbol</vt:lpstr>
      <vt:lpstr>Trebuchet MS</vt:lpstr>
      <vt:lpstr>Wingdings</vt:lpstr>
      <vt:lpstr>Wingdings 3</vt:lpstr>
      <vt:lpstr>Facet</vt:lpstr>
      <vt:lpstr>Overdose Trend Comparison at Country and State Levels </vt:lpstr>
      <vt:lpstr>Country Level Analysis</vt:lpstr>
      <vt:lpstr>What drugs reported?</vt:lpstr>
      <vt:lpstr>PowerPoint Presentation</vt:lpstr>
      <vt:lpstr>PowerPoint Presentation</vt:lpstr>
      <vt:lpstr>PowerPoint Presentation</vt:lpstr>
      <vt:lpstr>PowerPoint Presentation</vt:lpstr>
      <vt:lpstr>PowerPoint Presentation</vt:lpstr>
      <vt:lpstr>State Level Analysis</vt:lpstr>
      <vt:lpstr>PowerPoint Presentation</vt:lpstr>
      <vt:lpstr>PowerPoint Presentation</vt:lpstr>
      <vt:lpstr>Drug Occurrence in Fatalities Over Time</vt:lpstr>
      <vt:lpstr>PowerPoint Presentation</vt:lpstr>
      <vt:lpstr>PowerPoint Presentation</vt:lpstr>
      <vt:lpstr>PowerPoint Presentation</vt:lpstr>
      <vt:lpstr>Limitations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Overdose Trend Comparison of Country and State </dc:title>
  <dc:creator>Danny Hoover</dc:creator>
  <cp:lastModifiedBy>Danny Hoover</cp:lastModifiedBy>
  <cp:revision>12</cp:revision>
  <dcterms:created xsi:type="dcterms:W3CDTF">2024-02-26T13:18:53Z</dcterms:created>
  <dcterms:modified xsi:type="dcterms:W3CDTF">2024-03-06T00:01:25Z</dcterms:modified>
</cp:coreProperties>
</file>

<file path=docProps/thumbnail.jpeg>
</file>